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F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2A666-EFAE-48BA-A827-C9266ADFDEF3}"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8A968D2D-62DF-44B4-AD63-98DDC6B74C7F}">
      <dgm:prSet phldrT="[Text]" custT="1"/>
      <dgm:spPr/>
      <dgm:t>
        <a:bodyPr/>
        <a:lstStyle/>
        <a:p>
          <a:r>
            <a:rPr lang="en-US" sz="1400" b="1" dirty="0"/>
            <a:t>Accountable</a:t>
          </a:r>
        </a:p>
      </dgm:t>
    </dgm:pt>
    <dgm:pt modelId="{63E20EE2-647A-4222-A387-D9FED668C54E}" type="parTrans" cxnId="{B9B1DB0D-EB4D-4C29-9CC4-AE037908535D}">
      <dgm:prSet/>
      <dgm:spPr/>
      <dgm:t>
        <a:bodyPr/>
        <a:lstStyle/>
        <a:p>
          <a:endParaRPr lang="en-US"/>
        </a:p>
      </dgm:t>
    </dgm:pt>
    <dgm:pt modelId="{F64F746E-F036-4295-A6F6-F5E31FFEFEA2}" type="sibTrans" cxnId="{B9B1DB0D-EB4D-4C29-9CC4-AE037908535D}">
      <dgm:prSet/>
      <dgm:spPr/>
      <dgm:t>
        <a:bodyPr/>
        <a:lstStyle/>
        <a:p>
          <a:endParaRPr lang="en-US"/>
        </a:p>
      </dgm:t>
    </dgm:pt>
    <dgm:pt modelId="{A45C4A77-10CD-40DD-80FE-6348CE8859BB}">
      <dgm:prSet phldrT="[Text]" custT="1"/>
      <dgm:spPr/>
      <dgm:t>
        <a:bodyPr/>
        <a:lstStyle/>
        <a:p>
          <a:r>
            <a:rPr lang="en-US" sz="1400" b="1" dirty="0"/>
            <a:t>Responsible</a:t>
          </a:r>
          <a:endParaRPr lang="en-US" sz="1200" b="1" dirty="0"/>
        </a:p>
      </dgm:t>
    </dgm:pt>
    <dgm:pt modelId="{16D28502-5166-4FD3-BD05-41F5353DA3B6}" type="parTrans" cxnId="{F53EDEA8-5148-4210-9089-07215F750040}">
      <dgm:prSet/>
      <dgm:spPr/>
      <dgm:t>
        <a:bodyPr/>
        <a:lstStyle/>
        <a:p>
          <a:endParaRPr lang="en-US"/>
        </a:p>
      </dgm:t>
    </dgm:pt>
    <dgm:pt modelId="{D43E754C-C342-4887-BD9E-E462E501AACA}" type="sibTrans" cxnId="{F53EDEA8-5148-4210-9089-07215F750040}">
      <dgm:prSet/>
      <dgm:spPr/>
      <dgm:t>
        <a:bodyPr/>
        <a:lstStyle/>
        <a:p>
          <a:endParaRPr lang="en-US"/>
        </a:p>
      </dgm:t>
    </dgm:pt>
    <dgm:pt modelId="{80D746F4-79C1-4F91-B9AD-764C01059953}">
      <dgm:prSet phldrT="[Text]" custT="1"/>
      <dgm:spPr/>
      <dgm:t>
        <a:bodyPr/>
        <a:lstStyle/>
        <a:p>
          <a:r>
            <a:rPr lang="en-US" sz="1400" b="1" dirty="0"/>
            <a:t>Authorized</a:t>
          </a:r>
          <a:endParaRPr lang="en-US" sz="1300" b="1" dirty="0"/>
        </a:p>
      </dgm:t>
    </dgm:pt>
    <dgm:pt modelId="{1D37BA73-9832-49B0-8B39-B0EA8A11706A}" type="parTrans" cxnId="{51B9DF3B-566F-44B9-A396-377D01AF1BE2}">
      <dgm:prSet/>
      <dgm:spPr/>
      <dgm:t>
        <a:bodyPr/>
        <a:lstStyle/>
        <a:p>
          <a:endParaRPr lang="en-US"/>
        </a:p>
      </dgm:t>
    </dgm:pt>
    <dgm:pt modelId="{2E34ED71-E624-4D13-939F-C16DF2AC8D17}" type="sibTrans" cxnId="{51B9DF3B-566F-44B9-A396-377D01AF1BE2}">
      <dgm:prSet/>
      <dgm:spPr/>
      <dgm:t>
        <a:bodyPr/>
        <a:lstStyle/>
        <a:p>
          <a:endParaRPr lang="en-US"/>
        </a:p>
      </dgm:t>
    </dgm:pt>
    <dgm:pt modelId="{E23A0EA8-6AE5-4C78-9AB0-B6A44A525296}" type="pres">
      <dgm:prSet presAssocID="{AB32A666-EFAE-48BA-A827-C9266ADFDEF3}" presName="linearFlow" presStyleCnt="0">
        <dgm:presLayoutVars>
          <dgm:dir/>
          <dgm:resizeHandles val="exact"/>
        </dgm:presLayoutVars>
      </dgm:prSet>
      <dgm:spPr/>
    </dgm:pt>
    <dgm:pt modelId="{4E52BB0D-4BEC-44B3-8323-FAE91C862CA9}" type="pres">
      <dgm:prSet presAssocID="{8A968D2D-62DF-44B4-AD63-98DDC6B74C7F}" presName="node" presStyleLbl="node1" presStyleIdx="0" presStyleCnt="3">
        <dgm:presLayoutVars>
          <dgm:bulletEnabled val="1"/>
        </dgm:presLayoutVars>
      </dgm:prSet>
      <dgm:spPr/>
      <dgm:t>
        <a:bodyPr/>
        <a:lstStyle/>
        <a:p>
          <a:endParaRPr lang="en-US"/>
        </a:p>
      </dgm:t>
    </dgm:pt>
    <dgm:pt modelId="{9DC17615-DBC8-465C-8120-F68F400A283A}" type="pres">
      <dgm:prSet presAssocID="{F64F746E-F036-4295-A6F6-F5E31FFEFEA2}" presName="spacerL" presStyleCnt="0"/>
      <dgm:spPr/>
    </dgm:pt>
    <dgm:pt modelId="{B0672EAD-33D2-4A14-ABDF-DA236AE9BAEF}" type="pres">
      <dgm:prSet presAssocID="{F64F746E-F036-4295-A6F6-F5E31FFEFEA2}" presName="sibTrans" presStyleLbl="sibTrans2D1" presStyleIdx="0" presStyleCnt="2"/>
      <dgm:spPr/>
      <dgm:t>
        <a:bodyPr/>
        <a:lstStyle/>
        <a:p>
          <a:endParaRPr lang="en-US"/>
        </a:p>
      </dgm:t>
    </dgm:pt>
    <dgm:pt modelId="{5A063F3B-5E31-4AA1-9D26-C6B1032DB0C2}" type="pres">
      <dgm:prSet presAssocID="{F64F746E-F036-4295-A6F6-F5E31FFEFEA2}" presName="spacerR" presStyleCnt="0"/>
      <dgm:spPr/>
    </dgm:pt>
    <dgm:pt modelId="{68394F52-4CBC-44C9-B206-5AC939956472}" type="pres">
      <dgm:prSet presAssocID="{A45C4A77-10CD-40DD-80FE-6348CE8859BB}" presName="node" presStyleLbl="node1" presStyleIdx="1" presStyleCnt="3">
        <dgm:presLayoutVars>
          <dgm:bulletEnabled val="1"/>
        </dgm:presLayoutVars>
      </dgm:prSet>
      <dgm:spPr/>
      <dgm:t>
        <a:bodyPr/>
        <a:lstStyle/>
        <a:p>
          <a:endParaRPr lang="en-US"/>
        </a:p>
      </dgm:t>
    </dgm:pt>
    <dgm:pt modelId="{F9272556-6486-479C-B6AF-4F1537C2AC8A}" type="pres">
      <dgm:prSet presAssocID="{D43E754C-C342-4887-BD9E-E462E501AACA}" presName="spacerL" presStyleCnt="0"/>
      <dgm:spPr/>
    </dgm:pt>
    <dgm:pt modelId="{72718A28-0939-426C-96EB-A5D34B8EE917}" type="pres">
      <dgm:prSet presAssocID="{D43E754C-C342-4887-BD9E-E462E501AACA}" presName="sibTrans" presStyleLbl="sibTrans2D1" presStyleIdx="1" presStyleCnt="2"/>
      <dgm:spPr/>
      <dgm:t>
        <a:bodyPr/>
        <a:lstStyle/>
        <a:p>
          <a:endParaRPr lang="en-US"/>
        </a:p>
      </dgm:t>
    </dgm:pt>
    <dgm:pt modelId="{5CBE61CC-04F5-4638-B0C4-C07243CDEFE8}" type="pres">
      <dgm:prSet presAssocID="{D43E754C-C342-4887-BD9E-E462E501AACA}" presName="spacerR" presStyleCnt="0"/>
      <dgm:spPr/>
    </dgm:pt>
    <dgm:pt modelId="{A03CF41B-EA25-4C72-909E-3411AB1C4C2E}" type="pres">
      <dgm:prSet presAssocID="{80D746F4-79C1-4F91-B9AD-764C01059953}" presName="node" presStyleLbl="node1" presStyleIdx="2" presStyleCnt="3">
        <dgm:presLayoutVars>
          <dgm:bulletEnabled val="1"/>
        </dgm:presLayoutVars>
      </dgm:prSet>
      <dgm:spPr/>
      <dgm:t>
        <a:bodyPr/>
        <a:lstStyle/>
        <a:p>
          <a:endParaRPr lang="en-US"/>
        </a:p>
      </dgm:t>
    </dgm:pt>
  </dgm:ptLst>
  <dgm:cxnLst>
    <dgm:cxn modelId="{1C4F7DBB-B977-4DC0-8724-244B66ED4A91}" type="presOf" srcId="{D43E754C-C342-4887-BD9E-E462E501AACA}" destId="{72718A28-0939-426C-96EB-A5D34B8EE917}" srcOrd="0" destOrd="0" presId="urn:microsoft.com/office/officeart/2005/8/layout/equation1"/>
    <dgm:cxn modelId="{05B7532D-4ACE-4332-B19F-D2E09029858D}" type="presOf" srcId="{F64F746E-F036-4295-A6F6-F5E31FFEFEA2}" destId="{B0672EAD-33D2-4A14-ABDF-DA236AE9BAEF}" srcOrd="0" destOrd="0" presId="urn:microsoft.com/office/officeart/2005/8/layout/equation1"/>
    <dgm:cxn modelId="{DBE39C6D-324E-4119-B99A-AA9C525AA4ED}" type="presOf" srcId="{8A968D2D-62DF-44B4-AD63-98DDC6B74C7F}" destId="{4E52BB0D-4BEC-44B3-8323-FAE91C862CA9}" srcOrd="0" destOrd="0" presId="urn:microsoft.com/office/officeart/2005/8/layout/equation1"/>
    <dgm:cxn modelId="{9BD31D8C-EEFB-4287-A548-EAE31A80983C}" type="presOf" srcId="{80D746F4-79C1-4F91-B9AD-764C01059953}" destId="{A03CF41B-EA25-4C72-909E-3411AB1C4C2E}" srcOrd="0" destOrd="0" presId="urn:microsoft.com/office/officeart/2005/8/layout/equation1"/>
    <dgm:cxn modelId="{3C398AEB-9DCE-40FD-9CA6-E539C8058EFE}" type="presOf" srcId="{A45C4A77-10CD-40DD-80FE-6348CE8859BB}" destId="{68394F52-4CBC-44C9-B206-5AC939956472}" srcOrd="0" destOrd="0" presId="urn:microsoft.com/office/officeart/2005/8/layout/equation1"/>
    <dgm:cxn modelId="{581515FB-CA2C-4E20-8482-4328ADC6FD28}" type="presOf" srcId="{AB32A666-EFAE-48BA-A827-C9266ADFDEF3}" destId="{E23A0EA8-6AE5-4C78-9AB0-B6A44A525296}" srcOrd="0" destOrd="0" presId="urn:microsoft.com/office/officeart/2005/8/layout/equation1"/>
    <dgm:cxn modelId="{B9B1DB0D-EB4D-4C29-9CC4-AE037908535D}" srcId="{AB32A666-EFAE-48BA-A827-C9266ADFDEF3}" destId="{8A968D2D-62DF-44B4-AD63-98DDC6B74C7F}" srcOrd="0" destOrd="0" parTransId="{63E20EE2-647A-4222-A387-D9FED668C54E}" sibTransId="{F64F746E-F036-4295-A6F6-F5E31FFEFEA2}"/>
    <dgm:cxn modelId="{51B9DF3B-566F-44B9-A396-377D01AF1BE2}" srcId="{AB32A666-EFAE-48BA-A827-C9266ADFDEF3}" destId="{80D746F4-79C1-4F91-B9AD-764C01059953}" srcOrd="2" destOrd="0" parTransId="{1D37BA73-9832-49B0-8B39-B0EA8A11706A}" sibTransId="{2E34ED71-E624-4D13-939F-C16DF2AC8D17}"/>
    <dgm:cxn modelId="{F53EDEA8-5148-4210-9089-07215F750040}" srcId="{AB32A666-EFAE-48BA-A827-C9266ADFDEF3}" destId="{A45C4A77-10CD-40DD-80FE-6348CE8859BB}" srcOrd="1" destOrd="0" parTransId="{16D28502-5166-4FD3-BD05-41F5353DA3B6}" sibTransId="{D43E754C-C342-4887-BD9E-E462E501AACA}"/>
    <dgm:cxn modelId="{E9C5A54B-22B1-4D15-8B3F-69C3D9BAB584}" type="presParOf" srcId="{E23A0EA8-6AE5-4C78-9AB0-B6A44A525296}" destId="{4E52BB0D-4BEC-44B3-8323-FAE91C862CA9}" srcOrd="0" destOrd="0" presId="urn:microsoft.com/office/officeart/2005/8/layout/equation1"/>
    <dgm:cxn modelId="{A9022532-9C03-44F9-B5D4-A50ABC55ED69}" type="presParOf" srcId="{E23A0EA8-6AE5-4C78-9AB0-B6A44A525296}" destId="{9DC17615-DBC8-465C-8120-F68F400A283A}" srcOrd="1" destOrd="0" presId="urn:microsoft.com/office/officeart/2005/8/layout/equation1"/>
    <dgm:cxn modelId="{733A0A3E-04D4-4216-8D36-96B531C248B1}" type="presParOf" srcId="{E23A0EA8-6AE5-4C78-9AB0-B6A44A525296}" destId="{B0672EAD-33D2-4A14-ABDF-DA236AE9BAEF}" srcOrd="2" destOrd="0" presId="urn:microsoft.com/office/officeart/2005/8/layout/equation1"/>
    <dgm:cxn modelId="{25C30DA8-F8AF-4757-B421-FADDEA9C3165}" type="presParOf" srcId="{E23A0EA8-6AE5-4C78-9AB0-B6A44A525296}" destId="{5A063F3B-5E31-4AA1-9D26-C6B1032DB0C2}" srcOrd="3" destOrd="0" presId="urn:microsoft.com/office/officeart/2005/8/layout/equation1"/>
    <dgm:cxn modelId="{D0419CC0-CCA1-4803-B2D5-1C495DF65806}" type="presParOf" srcId="{E23A0EA8-6AE5-4C78-9AB0-B6A44A525296}" destId="{68394F52-4CBC-44C9-B206-5AC939956472}" srcOrd="4" destOrd="0" presId="urn:microsoft.com/office/officeart/2005/8/layout/equation1"/>
    <dgm:cxn modelId="{1D06BF7A-8326-4BCF-8DDD-4D436D91BA18}" type="presParOf" srcId="{E23A0EA8-6AE5-4C78-9AB0-B6A44A525296}" destId="{F9272556-6486-479C-B6AF-4F1537C2AC8A}" srcOrd="5" destOrd="0" presId="urn:microsoft.com/office/officeart/2005/8/layout/equation1"/>
    <dgm:cxn modelId="{AACF817D-2D9B-49D8-A22D-32879C6BE0DD}" type="presParOf" srcId="{E23A0EA8-6AE5-4C78-9AB0-B6A44A525296}" destId="{72718A28-0939-426C-96EB-A5D34B8EE917}" srcOrd="6" destOrd="0" presId="urn:microsoft.com/office/officeart/2005/8/layout/equation1"/>
    <dgm:cxn modelId="{F93C69CB-3AF4-4A48-B17F-09BF8B13FF62}" type="presParOf" srcId="{E23A0EA8-6AE5-4C78-9AB0-B6A44A525296}" destId="{5CBE61CC-04F5-4638-B0C4-C07243CDEFE8}" srcOrd="7" destOrd="0" presId="urn:microsoft.com/office/officeart/2005/8/layout/equation1"/>
    <dgm:cxn modelId="{88C55138-40D0-460B-91F6-9A2AB165613F}" type="presParOf" srcId="{E23A0EA8-6AE5-4C78-9AB0-B6A44A525296}" destId="{A03CF41B-EA25-4C72-909E-3411AB1C4C2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0FDD5-020C-4B66-AB0F-8C6F425CFFC8}" type="doc">
      <dgm:prSet loTypeId="urn:microsoft.com/office/officeart/2005/8/layout/gear1" loCatId="relationship" qsTypeId="urn:microsoft.com/office/officeart/2005/8/quickstyle/3d3" qsCatId="3D" csTypeId="urn:microsoft.com/office/officeart/2005/8/colors/colorful5" csCatId="colorful" phldr="1"/>
      <dgm:spPr/>
      <dgm:t>
        <a:bodyPr/>
        <a:lstStyle/>
        <a:p>
          <a:endParaRPr lang="en-US"/>
        </a:p>
      </dgm:t>
    </dgm:pt>
    <dgm:pt modelId="{31CB3269-1D3D-4B2D-9070-273C54E18BFA}">
      <dgm:prSet phldrT="[Text]"/>
      <dgm:spPr/>
      <dgm:t>
        <a:bodyPr/>
        <a:lstStyle/>
        <a:p>
          <a:r>
            <a:rPr lang="en-US" smtClean="0"/>
            <a:t>Credentialing </a:t>
          </a:r>
          <a:endParaRPr lang="en-US" dirty="0"/>
        </a:p>
      </dgm:t>
    </dgm:pt>
    <dgm:pt modelId="{B9929745-4AF1-4E57-A8F1-9E976D65CA62}" type="parTrans" cxnId="{95BFE36D-1211-469D-BFBE-8F06EC40F567}">
      <dgm:prSet/>
      <dgm:spPr/>
      <dgm:t>
        <a:bodyPr/>
        <a:lstStyle/>
        <a:p>
          <a:endParaRPr lang="en-US"/>
        </a:p>
      </dgm:t>
    </dgm:pt>
    <dgm:pt modelId="{78C1C656-679B-4510-8567-CD05593727B8}" type="sibTrans" cxnId="{95BFE36D-1211-469D-BFBE-8F06EC40F567}">
      <dgm:prSet/>
      <dgm:spPr/>
      <dgm:t>
        <a:bodyPr/>
        <a:lstStyle/>
        <a:p>
          <a:endParaRPr lang="en-US"/>
        </a:p>
      </dgm:t>
    </dgm:pt>
    <dgm:pt modelId="{CB8C1B49-65EE-45E9-BE6D-62D97CABC793}">
      <dgm:prSet phldrT="[Text]" custT="1"/>
      <dgm:spPr/>
      <dgm:t>
        <a:bodyPr/>
        <a:lstStyle/>
        <a:p>
          <a:r>
            <a:rPr lang="en-US" sz="1800" b="1" dirty="0">
              <a:solidFill>
                <a:srgbClr val="C00000"/>
              </a:solidFill>
            </a:rPr>
            <a:t>Recruitment</a:t>
          </a:r>
          <a:r>
            <a:rPr lang="en-US" sz="1500" dirty="0"/>
            <a:t> </a:t>
          </a:r>
        </a:p>
      </dgm:t>
    </dgm:pt>
    <dgm:pt modelId="{6D703194-ADF8-480A-951E-ABE1B854932E}" type="parTrans" cxnId="{C4DEE299-82E7-4471-A979-5243A073E106}">
      <dgm:prSet/>
      <dgm:spPr/>
      <dgm:t>
        <a:bodyPr/>
        <a:lstStyle/>
        <a:p>
          <a:endParaRPr lang="en-US"/>
        </a:p>
      </dgm:t>
    </dgm:pt>
    <dgm:pt modelId="{917FEBB4-F40B-40A1-9029-4487C972672C}" type="sibTrans" cxnId="{C4DEE299-82E7-4471-A979-5243A073E106}">
      <dgm:prSet/>
      <dgm:spPr/>
      <dgm:t>
        <a:bodyPr/>
        <a:lstStyle/>
        <a:p>
          <a:endParaRPr lang="en-US"/>
        </a:p>
      </dgm:t>
    </dgm:pt>
    <dgm:pt modelId="{667852B5-0821-43BD-B5A1-18756656BF66}">
      <dgm:prSet phldrT="[Text]"/>
      <dgm:spPr/>
      <dgm:t>
        <a:bodyPr/>
        <a:lstStyle/>
        <a:p>
          <a:r>
            <a:rPr lang="en-US" dirty="0"/>
            <a:t>Clinician</a:t>
          </a:r>
        </a:p>
      </dgm:t>
    </dgm:pt>
    <dgm:pt modelId="{DFF1CC8F-65EF-41DC-8A85-62F2B304C7FD}" type="parTrans" cxnId="{8D9BD7E2-2467-40FA-A09B-17F8E6ED91FD}">
      <dgm:prSet/>
      <dgm:spPr/>
      <dgm:t>
        <a:bodyPr/>
        <a:lstStyle/>
        <a:p>
          <a:endParaRPr lang="en-US"/>
        </a:p>
      </dgm:t>
    </dgm:pt>
    <dgm:pt modelId="{C0D3C570-D2B8-4AD4-9757-0B375C4F3F25}" type="sibTrans" cxnId="{8D9BD7E2-2467-40FA-A09B-17F8E6ED91FD}">
      <dgm:prSet/>
      <dgm:spPr/>
      <dgm:t>
        <a:bodyPr/>
        <a:lstStyle/>
        <a:p>
          <a:endParaRPr lang="en-US"/>
        </a:p>
      </dgm:t>
    </dgm:pt>
    <dgm:pt modelId="{465458EE-0555-43AC-B980-59EE5970B586}">
      <dgm:prSet custT="1"/>
      <dgm:spPr/>
      <dgm:t>
        <a:bodyPr/>
        <a:lstStyle/>
        <a:p>
          <a:r>
            <a:rPr lang="en-US" sz="1800" b="1" dirty="0" smtClean="0">
              <a:solidFill>
                <a:srgbClr val="00B050"/>
              </a:solidFill>
            </a:rPr>
            <a:t>Coding/Billing</a:t>
          </a:r>
          <a:endParaRPr lang="en-US" sz="1500" b="1" dirty="0">
            <a:solidFill>
              <a:srgbClr val="00B050"/>
            </a:solidFill>
          </a:endParaRPr>
        </a:p>
      </dgm:t>
    </dgm:pt>
    <dgm:pt modelId="{CA549549-3026-4826-B2F4-048FF7609374}" type="parTrans" cxnId="{D2622031-58EE-408D-8331-60D12B17A129}">
      <dgm:prSet/>
      <dgm:spPr/>
      <dgm:t>
        <a:bodyPr/>
        <a:lstStyle/>
        <a:p>
          <a:endParaRPr lang="en-US"/>
        </a:p>
      </dgm:t>
    </dgm:pt>
    <dgm:pt modelId="{E8732DD3-B4F2-41DE-8C22-54F75BDF0F1C}" type="sibTrans" cxnId="{D2622031-58EE-408D-8331-60D12B17A129}">
      <dgm:prSet/>
      <dgm:spPr/>
      <dgm:t>
        <a:bodyPr/>
        <a:lstStyle/>
        <a:p>
          <a:endParaRPr lang="en-US"/>
        </a:p>
      </dgm:t>
    </dgm:pt>
    <dgm:pt modelId="{B55D32E9-2878-429E-AF99-4A81D4CB8257}">
      <dgm:prSet custT="1"/>
      <dgm:spPr/>
      <dgm:t>
        <a:bodyPr/>
        <a:lstStyle/>
        <a:p>
          <a:r>
            <a:rPr lang="en-US" sz="1500" dirty="0"/>
            <a:t> </a:t>
          </a:r>
          <a:r>
            <a:rPr lang="en-US" sz="2000" b="1" dirty="0"/>
            <a:t>Enrollment</a:t>
          </a:r>
          <a:endParaRPr lang="en-US" sz="1500" b="1" dirty="0"/>
        </a:p>
      </dgm:t>
    </dgm:pt>
    <dgm:pt modelId="{A29D502A-405C-4D5C-B677-3319B0B7DAF0}" type="parTrans" cxnId="{C35E2DF0-575F-4350-A1A3-A04AE593E229}">
      <dgm:prSet/>
      <dgm:spPr/>
      <dgm:t>
        <a:bodyPr/>
        <a:lstStyle/>
        <a:p>
          <a:endParaRPr lang="en-US"/>
        </a:p>
      </dgm:t>
    </dgm:pt>
    <dgm:pt modelId="{693C2312-DBCC-4DBD-8C0C-AFB8249D280F}" type="sibTrans" cxnId="{C35E2DF0-575F-4350-A1A3-A04AE593E229}">
      <dgm:prSet/>
      <dgm:spPr/>
      <dgm:t>
        <a:bodyPr/>
        <a:lstStyle/>
        <a:p>
          <a:endParaRPr lang="en-US"/>
        </a:p>
      </dgm:t>
    </dgm:pt>
    <dgm:pt modelId="{A8E49D83-0CB4-4175-8CA6-61910806729E}">
      <dgm:prSet/>
      <dgm:spPr/>
      <dgm:t>
        <a:bodyPr/>
        <a:lstStyle/>
        <a:p>
          <a:r>
            <a:rPr lang="en-US" dirty="0"/>
            <a:t>Practice Readiness</a:t>
          </a:r>
        </a:p>
      </dgm:t>
    </dgm:pt>
    <dgm:pt modelId="{4D4E78FF-4438-40D4-9B62-C00E8B9C649F}" type="parTrans" cxnId="{849D3662-0791-4FCE-A661-0AE9EDCAA0BC}">
      <dgm:prSet/>
      <dgm:spPr/>
      <dgm:t>
        <a:bodyPr/>
        <a:lstStyle/>
        <a:p>
          <a:endParaRPr lang="en-US"/>
        </a:p>
      </dgm:t>
    </dgm:pt>
    <dgm:pt modelId="{74830D6E-C598-4523-A562-5A47C4D541CC}" type="sibTrans" cxnId="{849D3662-0791-4FCE-A661-0AE9EDCAA0BC}">
      <dgm:prSet/>
      <dgm:spPr/>
      <dgm:t>
        <a:bodyPr/>
        <a:lstStyle/>
        <a:p>
          <a:endParaRPr lang="en-US"/>
        </a:p>
      </dgm:t>
    </dgm:pt>
    <dgm:pt modelId="{C082DCFF-D02B-4BC0-85F6-164379A80003}">
      <dgm:prSet custScaleY="37824" custLinFactNeighborX="-2526" custLinFactNeighborY="-43903"/>
      <dgm:spPr/>
      <dgm:t>
        <a:bodyPr/>
        <a:lstStyle/>
        <a:p>
          <a:endParaRPr lang="en-US"/>
        </a:p>
      </dgm:t>
    </dgm:pt>
    <dgm:pt modelId="{8DDDCB09-CEBB-477E-8311-3167A4640B25}" type="parTrans" cxnId="{81C99098-671E-4E71-B9AA-AEDC7636F5D4}">
      <dgm:prSet/>
      <dgm:spPr/>
      <dgm:t>
        <a:bodyPr/>
        <a:lstStyle/>
        <a:p>
          <a:endParaRPr lang="en-US"/>
        </a:p>
      </dgm:t>
    </dgm:pt>
    <dgm:pt modelId="{B070AD9B-AA02-4361-A7DC-88897AAA9EFA}" type="sibTrans" cxnId="{81C99098-671E-4E71-B9AA-AEDC7636F5D4}">
      <dgm:prSet/>
      <dgm:spPr/>
      <dgm:t>
        <a:bodyPr/>
        <a:lstStyle/>
        <a:p>
          <a:endParaRPr lang="en-US"/>
        </a:p>
      </dgm:t>
    </dgm:pt>
    <dgm:pt modelId="{A3D97579-6DDD-43BC-8B51-00BA4FF4B829}">
      <dgm:prSet custScaleY="37824" custLinFactNeighborX="-2526" custLinFactNeighborY="-43903"/>
      <dgm:spPr/>
      <dgm:t>
        <a:bodyPr/>
        <a:lstStyle/>
        <a:p>
          <a:endParaRPr lang="en-US"/>
        </a:p>
      </dgm:t>
    </dgm:pt>
    <dgm:pt modelId="{B9476F88-65FF-48D3-A017-720777C53C96}" type="parTrans" cxnId="{F9DA4878-421A-4751-B916-6169FF1618C3}">
      <dgm:prSet/>
      <dgm:spPr/>
      <dgm:t>
        <a:bodyPr/>
        <a:lstStyle/>
        <a:p>
          <a:endParaRPr lang="en-US"/>
        </a:p>
      </dgm:t>
    </dgm:pt>
    <dgm:pt modelId="{E1A09B2C-531E-4FF6-BB51-AE4716EC9274}" type="sibTrans" cxnId="{F9DA4878-421A-4751-B916-6169FF1618C3}">
      <dgm:prSet/>
      <dgm:spPr/>
      <dgm:t>
        <a:bodyPr/>
        <a:lstStyle/>
        <a:p>
          <a:endParaRPr lang="en-US"/>
        </a:p>
      </dgm:t>
    </dgm:pt>
    <dgm:pt modelId="{B797D256-21E5-43DA-ABF2-1D96415F7E33}" type="pres">
      <dgm:prSet presAssocID="{8AD0FDD5-020C-4B66-AB0F-8C6F425CFFC8}" presName="composite" presStyleCnt="0">
        <dgm:presLayoutVars>
          <dgm:chMax val="3"/>
          <dgm:animLvl val="lvl"/>
          <dgm:resizeHandles val="exact"/>
        </dgm:presLayoutVars>
      </dgm:prSet>
      <dgm:spPr/>
      <dgm:t>
        <a:bodyPr/>
        <a:lstStyle/>
        <a:p>
          <a:endParaRPr lang="en-US"/>
        </a:p>
      </dgm:t>
    </dgm:pt>
    <dgm:pt modelId="{FB1E53C2-9625-4446-A69D-FB06315423D0}" type="pres">
      <dgm:prSet presAssocID="{31CB3269-1D3D-4B2D-9070-273C54E18BFA}" presName="gear1" presStyleLbl="node1" presStyleIdx="0" presStyleCnt="3">
        <dgm:presLayoutVars>
          <dgm:chMax val="1"/>
          <dgm:bulletEnabled val="1"/>
        </dgm:presLayoutVars>
      </dgm:prSet>
      <dgm:spPr/>
      <dgm:t>
        <a:bodyPr/>
        <a:lstStyle/>
        <a:p>
          <a:endParaRPr lang="en-US"/>
        </a:p>
      </dgm:t>
    </dgm:pt>
    <dgm:pt modelId="{171B2EBD-AD86-4365-A539-09D26041B6D3}" type="pres">
      <dgm:prSet presAssocID="{31CB3269-1D3D-4B2D-9070-273C54E18BFA}" presName="gear1srcNode" presStyleLbl="node1" presStyleIdx="0" presStyleCnt="3"/>
      <dgm:spPr/>
      <dgm:t>
        <a:bodyPr/>
        <a:lstStyle/>
        <a:p>
          <a:endParaRPr lang="en-US"/>
        </a:p>
      </dgm:t>
    </dgm:pt>
    <dgm:pt modelId="{799A34C1-28CF-4B04-8F69-0FEF7AC0138E}" type="pres">
      <dgm:prSet presAssocID="{31CB3269-1D3D-4B2D-9070-273C54E18BFA}" presName="gear1dstNode" presStyleLbl="node1" presStyleIdx="0" presStyleCnt="3"/>
      <dgm:spPr/>
      <dgm:t>
        <a:bodyPr/>
        <a:lstStyle/>
        <a:p>
          <a:endParaRPr lang="en-US"/>
        </a:p>
      </dgm:t>
    </dgm:pt>
    <dgm:pt modelId="{8B6036E6-7ED2-4140-9181-5B80A46F7F9A}" type="pres">
      <dgm:prSet presAssocID="{31CB3269-1D3D-4B2D-9070-273C54E18BFA}" presName="gear1ch" presStyleLbl="fgAcc1" presStyleIdx="0" presStyleCnt="3" custScaleY="45527" custLinFactNeighborX="67730" custLinFactNeighborY="-11236">
        <dgm:presLayoutVars>
          <dgm:chMax val="0"/>
          <dgm:bulletEnabled val="1"/>
        </dgm:presLayoutVars>
      </dgm:prSet>
      <dgm:spPr/>
      <dgm:t>
        <a:bodyPr/>
        <a:lstStyle/>
        <a:p>
          <a:endParaRPr lang="en-US"/>
        </a:p>
      </dgm:t>
    </dgm:pt>
    <dgm:pt modelId="{FB95196F-9AE4-489B-BDE0-717414BFA8EE}" type="pres">
      <dgm:prSet presAssocID="{A8E49D83-0CB4-4175-8CA6-61910806729E}" presName="gear2" presStyleLbl="node1" presStyleIdx="1" presStyleCnt="3">
        <dgm:presLayoutVars>
          <dgm:chMax val="1"/>
          <dgm:bulletEnabled val="1"/>
        </dgm:presLayoutVars>
      </dgm:prSet>
      <dgm:spPr/>
      <dgm:t>
        <a:bodyPr/>
        <a:lstStyle/>
        <a:p>
          <a:endParaRPr lang="en-US"/>
        </a:p>
      </dgm:t>
    </dgm:pt>
    <dgm:pt modelId="{1C3587DA-0F03-4978-914C-E1C9107C9994}" type="pres">
      <dgm:prSet presAssocID="{A8E49D83-0CB4-4175-8CA6-61910806729E}" presName="gear2srcNode" presStyleLbl="node1" presStyleIdx="1" presStyleCnt="3"/>
      <dgm:spPr/>
      <dgm:t>
        <a:bodyPr/>
        <a:lstStyle/>
        <a:p>
          <a:endParaRPr lang="en-US"/>
        </a:p>
      </dgm:t>
    </dgm:pt>
    <dgm:pt modelId="{36793BFC-5696-47B8-AA1D-5839320EABA8}" type="pres">
      <dgm:prSet presAssocID="{A8E49D83-0CB4-4175-8CA6-61910806729E}" presName="gear2dstNode" presStyleLbl="node1" presStyleIdx="1" presStyleCnt="3"/>
      <dgm:spPr/>
      <dgm:t>
        <a:bodyPr/>
        <a:lstStyle/>
        <a:p>
          <a:endParaRPr lang="en-US"/>
        </a:p>
      </dgm:t>
    </dgm:pt>
    <dgm:pt modelId="{DDA46F11-A3C4-4C41-907D-439C6F443B14}" type="pres">
      <dgm:prSet presAssocID="{A8E49D83-0CB4-4175-8CA6-61910806729E}" presName="gear2ch" presStyleLbl="fgAcc1" presStyleIdx="1" presStyleCnt="3" custScaleY="39894" custLinFactX="42857" custLinFactY="-100000" custLinFactNeighborX="100000" custLinFactNeighborY="-190506">
        <dgm:presLayoutVars>
          <dgm:chMax val="0"/>
          <dgm:bulletEnabled val="1"/>
        </dgm:presLayoutVars>
      </dgm:prSet>
      <dgm:spPr/>
      <dgm:t>
        <a:bodyPr/>
        <a:lstStyle/>
        <a:p>
          <a:endParaRPr lang="en-US"/>
        </a:p>
      </dgm:t>
    </dgm:pt>
    <dgm:pt modelId="{6E584A85-6D7A-474E-BE75-6E3CB62B9794}" type="pres">
      <dgm:prSet presAssocID="{667852B5-0821-43BD-B5A1-18756656BF66}" presName="gear3" presStyleLbl="node1" presStyleIdx="2" presStyleCnt="3"/>
      <dgm:spPr/>
      <dgm:t>
        <a:bodyPr/>
        <a:lstStyle/>
        <a:p>
          <a:endParaRPr lang="en-US"/>
        </a:p>
      </dgm:t>
    </dgm:pt>
    <dgm:pt modelId="{4D233AF3-9A63-4745-BF35-7D8E5C4C0ABE}" type="pres">
      <dgm:prSet presAssocID="{667852B5-0821-43BD-B5A1-18756656BF66}" presName="gear3tx" presStyleLbl="node1" presStyleIdx="2" presStyleCnt="3">
        <dgm:presLayoutVars>
          <dgm:chMax val="1"/>
          <dgm:bulletEnabled val="1"/>
        </dgm:presLayoutVars>
      </dgm:prSet>
      <dgm:spPr/>
      <dgm:t>
        <a:bodyPr/>
        <a:lstStyle/>
        <a:p>
          <a:endParaRPr lang="en-US"/>
        </a:p>
      </dgm:t>
    </dgm:pt>
    <dgm:pt modelId="{A75D6A9B-CFD3-41E9-9487-07E44F161BAA}" type="pres">
      <dgm:prSet presAssocID="{667852B5-0821-43BD-B5A1-18756656BF66}" presName="gear3srcNode" presStyleLbl="node1" presStyleIdx="2" presStyleCnt="3"/>
      <dgm:spPr/>
      <dgm:t>
        <a:bodyPr/>
        <a:lstStyle/>
        <a:p>
          <a:endParaRPr lang="en-US"/>
        </a:p>
      </dgm:t>
    </dgm:pt>
    <dgm:pt modelId="{6AD09DEF-154D-4A9D-B974-07E501A51D04}" type="pres">
      <dgm:prSet presAssocID="{667852B5-0821-43BD-B5A1-18756656BF66}" presName="gear3dstNode" presStyleLbl="node1" presStyleIdx="2" presStyleCnt="3"/>
      <dgm:spPr/>
      <dgm:t>
        <a:bodyPr/>
        <a:lstStyle/>
        <a:p>
          <a:endParaRPr lang="en-US"/>
        </a:p>
      </dgm:t>
    </dgm:pt>
    <dgm:pt modelId="{E51637C8-6281-4822-BB8D-EC376588F4BF}" type="pres">
      <dgm:prSet presAssocID="{667852B5-0821-43BD-B5A1-18756656BF66}" presName="gear3ch" presStyleLbl="fgAcc1" presStyleIdx="2" presStyleCnt="3" custScaleY="37824" custLinFactX="-89217" custLinFactY="91753" custLinFactNeighborX="-100000" custLinFactNeighborY="100000">
        <dgm:presLayoutVars>
          <dgm:chMax val="0"/>
          <dgm:bulletEnabled val="1"/>
        </dgm:presLayoutVars>
      </dgm:prSet>
      <dgm:spPr/>
      <dgm:t>
        <a:bodyPr/>
        <a:lstStyle/>
        <a:p>
          <a:endParaRPr lang="en-US"/>
        </a:p>
      </dgm:t>
    </dgm:pt>
    <dgm:pt modelId="{D0301940-17CB-4AF7-ADD7-67FB9C50F270}" type="pres">
      <dgm:prSet presAssocID="{78C1C656-679B-4510-8567-CD05593727B8}" presName="connector1" presStyleLbl="sibTrans2D1" presStyleIdx="0" presStyleCnt="3"/>
      <dgm:spPr/>
      <dgm:t>
        <a:bodyPr/>
        <a:lstStyle/>
        <a:p>
          <a:endParaRPr lang="en-US"/>
        </a:p>
      </dgm:t>
    </dgm:pt>
    <dgm:pt modelId="{131F8FAD-979C-4A2B-9E38-54B7B74E9B0C}" type="pres">
      <dgm:prSet presAssocID="{74830D6E-C598-4523-A562-5A47C4D541CC}" presName="connector2" presStyleLbl="sibTrans2D1" presStyleIdx="1" presStyleCnt="3"/>
      <dgm:spPr/>
      <dgm:t>
        <a:bodyPr/>
        <a:lstStyle/>
        <a:p>
          <a:endParaRPr lang="en-US"/>
        </a:p>
      </dgm:t>
    </dgm:pt>
    <dgm:pt modelId="{7A59EE3E-0ADC-486C-BF18-AC04002CC357}" type="pres">
      <dgm:prSet presAssocID="{C0D3C570-D2B8-4AD4-9757-0B375C4F3F25}" presName="connector3" presStyleLbl="sibTrans2D1" presStyleIdx="2" presStyleCnt="3"/>
      <dgm:spPr/>
      <dgm:t>
        <a:bodyPr/>
        <a:lstStyle/>
        <a:p>
          <a:endParaRPr lang="en-US"/>
        </a:p>
      </dgm:t>
    </dgm:pt>
  </dgm:ptLst>
  <dgm:cxnLst>
    <dgm:cxn modelId="{95BFE36D-1211-469D-BFBE-8F06EC40F567}" srcId="{8AD0FDD5-020C-4B66-AB0F-8C6F425CFFC8}" destId="{31CB3269-1D3D-4B2D-9070-273C54E18BFA}" srcOrd="0" destOrd="0" parTransId="{B9929745-4AF1-4E57-A8F1-9E976D65CA62}" sibTransId="{78C1C656-679B-4510-8567-CD05593727B8}"/>
    <dgm:cxn modelId="{0D2FE421-ACA8-4C5B-A3FC-DCDDFC239CCD}" type="presOf" srcId="{A8E49D83-0CB4-4175-8CA6-61910806729E}" destId="{36793BFC-5696-47B8-AA1D-5839320EABA8}" srcOrd="2" destOrd="0" presId="urn:microsoft.com/office/officeart/2005/8/layout/gear1"/>
    <dgm:cxn modelId="{4150BEF6-61C8-467A-A99E-98F214BDA6D1}" type="presOf" srcId="{667852B5-0821-43BD-B5A1-18756656BF66}" destId="{6AD09DEF-154D-4A9D-B974-07E501A51D04}" srcOrd="3" destOrd="0" presId="urn:microsoft.com/office/officeart/2005/8/layout/gear1"/>
    <dgm:cxn modelId="{C4DEE299-82E7-4471-A979-5243A073E106}" srcId="{A8E49D83-0CB4-4175-8CA6-61910806729E}" destId="{CB8C1B49-65EE-45E9-BE6D-62D97CABC793}" srcOrd="0" destOrd="0" parTransId="{6D703194-ADF8-480A-951E-ABE1B854932E}" sibTransId="{917FEBB4-F40B-40A1-9029-4487C972672C}"/>
    <dgm:cxn modelId="{E7B10BB8-8137-439A-9B0D-8F776D6F1C34}" type="presOf" srcId="{465458EE-0555-43AC-B980-59EE5970B586}" destId="{E51637C8-6281-4822-BB8D-EC376588F4BF}" srcOrd="0" destOrd="0" presId="urn:microsoft.com/office/officeart/2005/8/layout/gear1"/>
    <dgm:cxn modelId="{CD2FCC16-DDCC-41FE-9DC3-4EC05B3CCE06}" type="presOf" srcId="{8AD0FDD5-020C-4B66-AB0F-8C6F425CFFC8}" destId="{B797D256-21E5-43DA-ABF2-1D96415F7E33}" srcOrd="0" destOrd="0" presId="urn:microsoft.com/office/officeart/2005/8/layout/gear1"/>
    <dgm:cxn modelId="{F9DA4878-421A-4751-B916-6169FF1618C3}" srcId="{8AD0FDD5-020C-4B66-AB0F-8C6F425CFFC8}" destId="{A3D97579-6DDD-43BC-8B51-00BA4FF4B829}" srcOrd="4" destOrd="0" parTransId="{B9476F88-65FF-48D3-A017-720777C53C96}" sibTransId="{E1A09B2C-531E-4FF6-BB51-AE4716EC9274}"/>
    <dgm:cxn modelId="{A17FA056-83B0-4C2D-8E6A-A1D6B45B30B3}" type="presOf" srcId="{31CB3269-1D3D-4B2D-9070-273C54E18BFA}" destId="{799A34C1-28CF-4B04-8F69-0FEF7AC0138E}" srcOrd="2" destOrd="0" presId="urn:microsoft.com/office/officeart/2005/8/layout/gear1"/>
    <dgm:cxn modelId="{8D9BD7E2-2467-40FA-A09B-17F8E6ED91FD}" srcId="{8AD0FDD5-020C-4B66-AB0F-8C6F425CFFC8}" destId="{667852B5-0821-43BD-B5A1-18756656BF66}" srcOrd="2" destOrd="0" parTransId="{DFF1CC8F-65EF-41DC-8A85-62F2B304C7FD}" sibTransId="{C0D3C570-D2B8-4AD4-9757-0B375C4F3F25}"/>
    <dgm:cxn modelId="{2DA276B7-D6ED-417E-BA3C-FCDDFB2A805E}" type="presOf" srcId="{667852B5-0821-43BD-B5A1-18756656BF66}" destId="{4D233AF3-9A63-4745-BF35-7D8E5C4C0ABE}" srcOrd="1" destOrd="0" presId="urn:microsoft.com/office/officeart/2005/8/layout/gear1"/>
    <dgm:cxn modelId="{D97B1B49-0C56-471F-9E68-A0C24BC4C1F7}" type="presOf" srcId="{667852B5-0821-43BD-B5A1-18756656BF66}" destId="{6E584A85-6D7A-474E-BE75-6E3CB62B9794}" srcOrd="0" destOrd="0" presId="urn:microsoft.com/office/officeart/2005/8/layout/gear1"/>
    <dgm:cxn modelId="{D7631309-1A60-4662-9646-7D733D5D93D8}" type="presOf" srcId="{667852B5-0821-43BD-B5A1-18756656BF66}" destId="{A75D6A9B-CFD3-41E9-9487-07E44F161BAA}" srcOrd="2" destOrd="0" presId="urn:microsoft.com/office/officeart/2005/8/layout/gear1"/>
    <dgm:cxn modelId="{81C99098-671E-4E71-B9AA-AEDC7636F5D4}" srcId="{8AD0FDD5-020C-4B66-AB0F-8C6F425CFFC8}" destId="{C082DCFF-D02B-4BC0-85F6-164379A80003}" srcOrd="3" destOrd="0" parTransId="{8DDDCB09-CEBB-477E-8311-3167A4640B25}" sibTransId="{B070AD9B-AA02-4361-A7DC-88897AAA9EFA}"/>
    <dgm:cxn modelId="{1C152BD0-6B43-48E7-B96D-742272EFD93F}" type="presOf" srcId="{31CB3269-1D3D-4B2D-9070-273C54E18BFA}" destId="{FB1E53C2-9625-4446-A69D-FB06315423D0}" srcOrd="0" destOrd="0" presId="urn:microsoft.com/office/officeart/2005/8/layout/gear1"/>
    <dgm:cxn modelId="{2AE47FB1-DBC6-405B-A93D-2F06062CF5CD}" type="presOf" srcId="{A8E49D83-0CB4-4175-8CA6-61910806729E}" destId="{FB95196F-9AE4-489B-BDE0-717414BFA8EE}" srcOrd="0" destOrd="0" presId="urn:microsoft.com/office/officeart/2005/8/layout/gear1"/>
    <dgm:cxn modelId="{5F0ABCDC-C91D-4295-825E-BA12D9C0F9EE}" type="presOf" srcId="{C0D3C570-D2B8-4AD4-9757-0B375C4F3F25}" destId="{7A59EE3E-0ADC-486C-BF18-AC04002CC357}" srcOrd="0" destOrd="0" presId="urn:microsoft.com/office/officeart/2005/8/layout/gear1"/>
    <dgm:cxn modelId="{FE3CE427-6FDE-47D1-B939-F17424C9B184}" type="presOf" srcId="{74830D6E-C598-4523-A562-5A47C4D541CC}" destId="{131F8FAD-979C-4A2B-9E38-54B7B74E9B0C}" srcOrd="0" destOrd="0" presId="urn:microsoft.com/office/officeart/2005/8/layout/gear1"/>
    <dgm:cxn modelId="{D2622031-58EE-408D-8331-60D12B17A129}" srcId="{667852B5-0821-43BD-B5A1-18756656BF66}" destId="{465458EE-0555-43AC-B980-59EE5970B586}" srcOrd="0" destOrd="0" parTransId="{CA549549-3026-4826-B2F4-048FF7609374}" sibTransId="{E8732DD3-B4F2-41DE-8C22-54F75BDF0F1C}"/>
    <dgm:cxn modelId="{1F20D8EE-A93C-4476-B5F1-BE5331449A94}" type="presOf" srcId="{31CB3269-1D3D-4B2D-9070-273C54E18BFA}" destId="{171B2EBD-AD86-4365-A539-09D26041B6D3}" srcOrd="1" destOrd="0" presId="urn:microsoft.com/office/officeart/2005/8/layout/gear1"/>
    <dgm:cxn modelId="{4CF92237-D69C-4D7F-BF69-081CA2C3B622}" type="presOf" srcId="{A8E49D83-0CB4-4175-8CA6-61910806729E}" destId="{1C3587DA-0F03-4978-914C-E1C9107C9994}" srcOrd="1" destOrd="0" presId="urn:microsoft.com/office/officeart/2005/8/layout/gear1"/>
    <dgm:cxn modelId="{849D3662-0791-4FCE-A661-0AE9EDCAA0BC}" srcId="{8AD0FDD5-020C-4B66-AB0F-8C6F425CFFC8}" destId="{A8E49D83-0CB4-4175-8CA6-61910806729E}" srcOrd="1" destOrd="0" parTransId="{4D4E78FF-4438-40D4-9B62-C00E8B9C649F}" sibTransId="{74830D6E-C598-4523-A562-5A47C4D541CC}"/>
    <dgm:cxn modelId="{04D9849B-CF54-4434-B0FF-CD63AE6F22B3}" type="presOf" srcId="{B55D32E9-2878-429E-AF99-4A81D4CB8257}" destId="{8B6036E6-7ED2-4140-9181-5B80A46F7F9A}" srcOrd="0" destOrd="0" presId="urn:microsoft.com/office/officeart/2005/8/layout/gear1"/>
    <dgm:cxn modelId="{B108BB4F-AEDF-42C0-A3DE-267BC6A34D75}" type="presOf" srcId="{CB8C1B49-65EE-45E9-BE6D-62D97CABC793}" destId="{DDA46F11-A3C4-4C41-907D-439C6F443B14}" srcOrd="0" destOrd="0" presId="urn:microsoft.com/office/officeart/2005/8/layout/gear1"/>
    <dgm:cxn modelId="{C35E2DF0-575F-4350-A1A3-A04AE593E229}" srcId="{31CB3269-1D3D-4B2D-9070-273C54E18BFA}" destId="{B55D32E9-2878-429E-AF99-4A81D4CB8257}" srcOrd="0" destOrd="0" parTransId="{A29D502A-405C-4D5C-B677-3319B0B7DAF0}" sibTransId="{693C2312-DBCC-4DBD-8C0C-AFB8249D280F}"/>
    <dgm:cxn modelId="{46CBFE27-87E4-4727-9795-4696A172BA9D}" type="presOf" srcId="{78C1C656-679B-4510-8567-CD05593727B8}" destId="{D0301940-17CB-4AF7-ADD7-67FB9C50F270}" srcOrd="0" destOrd="0" presId="urn:microsoft.com/office/officeart/2005/8/layout/gear1"/>
    <dgm:cxn modelId="{92195DC0-7929-4027-910B-64100114A34F}" type="presParOf" srcId="{B797D256-21E5-43DA-ABF2-1D96415F7E33}" destId="{FB1E53C2-9625-4446-A69D-FB06315423D0}" srcOrd="0" destOrd="0" presId="urn:microsoft.com/office/officeart/2005/8/layout/gear1"/>
    <dgm:cxn modelId="{22F5BB0A-0B9A-419D-8F8F-B9AEEE74D894}" type="presParOf" srcId="{B797D256-21E5-43DA-ABF2-1D96415F7E33}" destId="{171B2EBD-AD86-4365-A539-09D26041B6D3}" srcOrd="1" destOrd="0" presId="urn:microsoft.com/office/officeart/2005/8/layout/gear1"/>
    <dgm:cxn modelId="{4429AB85-4FB5-4EEA-B646-639BF24FEA15}" type="presParOf" srcId="{B797D256-21E5-43DA-ABF2-1D96415F7E33}" destId="{799A34C1-28CF-4B04-8F69-0FEF7AC0138E}" srcOrd="2" destOrd="0" presId="urn:microsoft.com/office/officeart/2005/8/layout/gear1"/>
    <dgm:cxn modelId="{79827012-BABD-40A8-AEBC-59B1DE6AC56C}" type="presParOf" srcId="{B797D256-21E5-43DA-ABF2-1D96415F7E33}" destId="{8B6036E6-7ED2-4140-9181-5B80A46F7F9A}" srcOrd="3" destOrd="0" presId="urn:microsoft.com/office/officeart/2005/8/layout/gear1"/>
    <dgm:cxn modelId="{EFE2874B-9418-4610-9175-4EE836EB76AD}" type="presParOf" srcId="{B797D256-21E5-43DA-ABF2-1D96415F7E33}" destId="{FB95196F-9AE4-489B-BDE0-717414BFA8EE}" srcOrd="4" destOrd="0" presId="urn:microsoft.com/office/officeart/2005/8/layout/gear1"/>
    <dgm:cxn modelId="{D60C32EB-4392-4D0B-8850-41C1F3AA3685}" type="presParOf" srcId="{B797D256-21E5-43DA-ABF2-1D96415F7E33}" destId="{1C3587DA-0F03-4978-914C-E1C9107C9994}" srcOrd="5" destOrd="0" presId="urn:microsoft.com/office/officeart/2005/8/layout/gear1"/>
    <dgm:cxn modelId="{FCDA6B4D-2D83-47E1-BB0F-601CBCBDA0BB}" type="presParOf" srcId="{B797D256-21E5-43DA-ABF2-1D96415F7E33}" destId="{36793BFC-5696-47B8-AA1D-5839320EABA8}" srcOrd="6" destOrd="0" presId="urn:microsoft.com/office/officeart/2005/8/layout/gear1"/>
    <dgm:cxn modelId="{FA187FD1-8096-4848-B182-10C46BBD1B21}" type="presParOf" srcId="{B797D256-21E5-43DA-ABF2-1D96415F7E33}" destId="{DDA46F11-A3C4-4C41-907D-439C6F443B14}" srcOrd="7" destOrd="0" presId="urn:microsoft.com/office/officeart/2005/8/layout/gear1"/>
    <dgm:cxn modelId="{A39A1D22-B36D-43C0-93F4-2F8133A7B6DF}" type="presParOf" srcId="{B797D256-21E5-43DA-ABF2-1D96415F7E33}" destId="{6E584A85-6D7A-474E-BE75-6E3CB62B9794}" srcOrd="8" destOrd="0" presId="urn:microsoft.com/office/officeart/2005/8/layout/gear1"/>
    <dgm:cxn modelId="{085FFE50-36F5-4468-B195-501C07DF5A6F}" type="presParOf" srcId="{B797D256-21E5-43DA-ABF2-1D96415F7E33}" destId="{4D233AF3-9A63-4745-BF35-7D8E5C4C0ABE}" srcOrd="9" destOrd="0" presId="urn:microsoft.com/office/officeart/2005/8/layout/gear1"/>
    <dgm:cxn modelId="{96E2D2AD-2BB6-4BC7-A21E-1BDB420ED48B}" type="presParOf" srcId="{B797D256-21E5-43DA-ABF2-1D96415F7E33}" destId="{A75D6A9B-CFD3-41E9-9487-07E44F161BAA}" srcOrd="10" destOrd="0" presId="urn:microsoft.com/office/officeart/2005/8/layout/gear1"/>
    <dgm:cxn modelId="{EB0C639D-5D2D-4A98-B921-3E7CC4BB4008}" type="presParOf" srcId="{B797D256-21E5-43DA-ABF2-1D96415F7E33}" destId="{6AD09DEF-154D-4A9D-B974-07E501A51D04}" srcOrd="11" destOrd="0" presId="urn:microsoft.com/office/officeart/2005/8/layout/gear1"/>
    <dgm:cxn modelId="{85872FFE-9A55-4B33-9D9F-FA43BE715D21}" type="presParOf" srcId="{B797D256-21E5-43DA-ABF2-1D96415F7E33}" destId="{E51637C8-6281-4822-BB8D-EC376588F4BF}" srcOrd="12" destOrd="0" presId="urn:microsoft.com/office/officeart/2005/8/layout/gear1"/>
    <dgm:cxn modelId="{15F373BE-1F64-4888-B18C-84778817338F}" type="presParOf" srcId="{B797D256-21E5-43DA-ABF2-1D96415F7E33}" destId="{D0301940-17CB-4AF7-ADD7-67FB9C50F270}" srcOrd="13" destOrd="0" presId="urn:microsoft.com/office/officeart/2005/8/layout/gear1"/>
    <dgm:cxn modelId="{376CFD51-3E68-4F16-8B31-74FD3D8FD5BD}" type="presParOf" srcId="{B797D256-21E5-43DA-ABF2-1D96415F7E33}" destId="{131F8FAD-979C-4A2B-9E38-54B7B74E9B0C}" srcOrd="14" destOrd="0" presId="urn:microsoft.com/office/officeart/2005/8/layout/gear1"/>
    <dgm:cxn modelId="{62A07222-3E20-4D3E-AECB-55CD15FE325C}" type="presParOf" srcId="{B797D256-21E5-43DA-ABF2-1D96415F7E33}" destId="{7A59EE3E-0ADC-486C-BF18-AC04002CC357}" srcOrd="15"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2A666-EFAE-48BA-A827-C9266ADFDEF3}"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8A968D2D-62DF-44B4-AD63-98DDC6B74C7F}">
      <dgm:prSet phldrT="[Text]" custT="1"/>
      <dgm:spPr/>
      <dgm:t>
        <a:bodyPr/>
        <a:lstStyle/>
        <a:p>
          <a:r>
            <a:rPr lang="en-US" sz="1400" b="1" dirty="0"/>
            <a:t>Accountable</a:t>
          </a:r>
        </a:p>
      </dgm:t>
    </dgm:pt>
    <dgm:pt modelId="{63E20EE2-647A-4222-A387-D9FED668C54E}" type="parTrans" cxnId="{B9B1DB0D-EB4D-4C29-9CC4-AE037908535D}">
      <dgm:prSet/>
      <dgm:spPr/>
      <dgm:t>
        <a:bodyPr/>
        <a:lstStyle/>
        <a:p>
          <a:endParaRPr lang="en-US"/>
        </a:p>
      </dgm:t>
    </dgm:pt>
    <dgm:pt modelId="{F64F746E-F036-4295-A6F6-F5E31FFEFEA2}" type="sibTrans" cxnId="{B9B1DB0D-EB4D-4C29-9CC4-AE037908535D}">
      <dgm:prSet/>
      <dgm:spPr/>
      <dgm:t>
        <a:bodyPr/>
        <a:lstStyle/>
        <a:p>
          <a:endParaRPr lang="en-US"/>
        </a:p>
      </dgm:t>
    </dgm:pt>
    <dgm:pt modelId="{A45C4A77-10CD-40DD-80FE-6348CE8859BB}">
      <dgm:prSet phldrT="[Text]" custT="1"/>
      <dgm:spPr/>
      <dgm:t>
        <a:bodyPr/>
        <a:lstStyle/>
        <a:p>
          <a:r>
            <a:rPr lang="en-US" sz="1400" b="1" dirty="0"/>
            <a:t>Responsible</a:t>
          </a:r>
          <a:endParaRPr lang="en-US" sz="1200" b="1" dirty="0"/>
        </a:p>
      </dgm:t>
    </dgm:pt>
    <dgm:pt modelId="{16D28502-5166-4FD3-BD05-41F5353DA3B6}" type="parTrans" cxnId="{F53EDEA8-5148-4210-9089-07215F750040}">
      <dgm:prSet/>
      <dgm:spPr/>
      <dgm:t>
        <a:bodyPr/>
        <a:lstStyle/>
        <a:p>
          <a:endParaRPr lang="en-US"/>
        </a:p>
      </dgm:t>
    </dgm:pt>
    <dgm:pt modelId="{D43E754C-C342-4887-BD9E-E462E501AACA}" type="sibTrans" cxnId="{F53EDEA8-5148-4210-9089-07215F750040}">
      <dgm:prSet/>
      <dgm:spPr/>
      <dgm:t>
        <a:bodyPr/>
        <a:lstStyle/>
        <a:p>
          <a:endParaRPr lang="en-US"/>
        </a:p>
      </dgm:t>
    </dgm:pt>
    <dgm:pt modelId="{80D746F4-79C1-4F91-B9AD-764C01059953}">
      <dgm:prSet phldrT="[Text]" custT="1"/>
      <dgm:spPr/>
      <dgm:t>
        <a:bodyPr/>
        <a:lstStyle/>
        <a:p>
          <a:r>
            <a:rPr lang="en-US" sz="1400" b="1" dirty="0"/>
            <a:t>Authorized</a:t>
          </a:r>
          <a:endParaRPr lang="en-US" sz="1300" b="1" dirty="0"/>
        </a:p>
      </dgm:t>
    </dgm:pt>
    <dgm:pt modelId="{1D37BA73-9832-49B0-8B39-B0EA8A11706A}" type="parTrans" cxnId="{51B9DF3B-566F-44B9-A396-377D01AF1BE2}">
      <dgm:prSet/>
      <dgm:spPr/>
      <dgm:t>
        <a:bodyPr/>
        <a:lstStyle/>
        <a:p>
          <a:endParaRPr lang="en-US"/>
        </a:p>
      </dgm:t>
    </dgm:pt>
    <dgm:pt modelId="{2E34ED71-E624-4D13-939F-C16DF2AC8D17}" type="sibTrans" cxnId="{51B9DF3B-566F-44B9-A396-377D01AF1BE2}">
      <dgm:prSet/>
      <dgm:spPr/>
      <dgm:t>
        <a:bodyPr/>
        <a:lstStyle/>
        <a:p>
          <a:endParaRPr lang="en-US"/>
        </a:p>
      </dgm:t>
    </dgm:pt>
    <dgm:pt modelId="{E23A0EA8-6AE5-4C78-9AB0-B6A44A525296}" type="pres">
      <dgm:prSet presAssocID="{AB32A666-EFAE-48BA-A827-C9266ADFDEF3}" presName="linearFlow" presStyleCnt="0">
        <dgm:presLayoutVars>
          <dgm:dir/>
          <dgm:resizeHandles val="exact"/>
        </dgm:presLayoutVars>
      </dgm:prSet>
      <dgm:spPr/>
    </dgm:pt>
    <dgm:pt modelId="{4E52BB0D-4BEC-44B3-8323-FAE91C862CA9}" type="pres">
      <dgm:prSet presAssocID="{8A968D2D-62DF-44B4-AD63-98DDC6B74C7F}" presName="node" presStyleLbl="node1" presStyleIdx="0" presStyleCnt="3">
        <dgm:presLayoutVars>
          <dgm:bulletEnabled val="1"/>
        </dgm:presLayoutVars>
      </dgm:prSet>
      <dgm:spPr/>
      <dgm:t>
        <a:bodyPr/>
        <a:lstStyle/>
        <a:p>
          <a:endParaRPr lang="en-US"/>
        </a:p>
      </dgm:t>
    </dgm:pt>
    <dgm:pt modelId="{9DC17615-DBC8-465C-8120-F68F400A283A}" type="pres">
      <dgm:prSet presAssocID="{F64F746E-F036-4295-A6F6-F5E31FFEFEA2}" presName="spacerL" presStyleCnt="0"/>
      <dgm:spPr/>
    </dgm:pt>
    <dgm:pt modelId="{B0672EAD-33D2-4A14-ABDF-DA236AE9BAEF}" type="pres">
      <dgm:prSet presAssocID="{F64F746E-F036-4295-A6F6-F5E31FFEFEA2}" presName="sibTrans" presStyleLbl="sibTrans2D1" presStyleIdx="0" presStyleCnt="2"/>
      <dgm:spPr/>
      <dgm:t>
        <a:bodyPr/>
        <a:lstStyle/>
        <a:p>
          <a:endParaRPr lang="en-US"/>
        </a:p>
      </dgm:t>
    </dgm:pt>
    <dgm:pt modelId="{5A063F3B-5E31-4AA1-9D26-C6B1032DB0C2}" type="pres">
      <dgm:prSet presAssocID="{F64F746E-F036-4295-A6F6-F5E31FFEFEA2}" presName="spacerR" presStyleCnt="0"/>
      <dgm:spPr/>
    </dgm:pt>
    <dgm:pt modelId="{68394F52-4CBC-44C9-B206-5AC939956472}" type="pres">
      <dgm:prSet presAssocID="{A45C4A77-10CD-40DD-80FE-6348CE8859BB}" presName="node" presStyleLbl="node1" presStyleIdx="1" presStyleCnt="3">
        <dgm:presLayoutVars>
          <dgm:bulletEnabled val="1"/>
        </dgm:presLayoutVars>
      </dgm:prSet>
      <dgm:spPr/>
      <dgm:t>
        <a:bodyPr/>
        <a:lstStyle/>
        <a:p>
          <a:endParaRPr lang="en-US"/>
        </a:p>
      </dgm:t>
    </dgm:pt>
    <dgm:pt modelId="{F9272556-6486-479C-B6AF-4F1537C2AC8A}" type="pres">
      <dgm:prSet presAssocID="{D43E754C-C342-4887-BD9E-E462E501AACA}" presName="spacerL" presStyleCnt="0"/>
      <dgm:spPr/>
    </dgm:pt>
    <dgm:pt modelId="{72718A28-0939-426C-96EB-A5D34B8EE917}" type="pres">
      <dgm:prSet presAssocID="{D43E754C-C342-4887-BD9E-E462E501AACA}" presName="sibTrans" presStyleLbl="sibTrans2D1" presStyleIdx="1" presStyleCnt="2"/>
      <dgm:spPr/>
      <dgm:t>
        <a:bodyPr/>
        <a:lstStyle/>
        <a:p>
          <a:endParaRPr lang="en-US"/>
        </a:p>
      </dgm:t>
    </dgm:pt>
    <dgm:pt modelId="{5CBE61CC-04F5-4638-B0C4-C07243CDEFE8}" type="pres">
      <dgm:prSet presAssocID="{D43E754C-C342-4887-BD9E-E462E501AACA}" presName="spacerR" presStyleCnt="0"/>
      <dgm:spPr/>
    </dgm:pt>
    <dgm:pt modelId="{A03CF41B-EA25-4C72-909E-3411AB1C4C2E}" type="pres">
      <dgm:prSet presAssocID="{80D746F4-79C1-4F91-B9AD-764C01059953}" presName="node" presStyleLbl="node1" presStyleIdx="2" presStyleCnt="3">
        <dgm:presLayoutVars>
          <dgm:bulletEnabled val="1"/>
        </dgm:presLayoutVars>
      </dgm:prSet>
      <dgm:spPr/>
      <dgm:t>
        <a:bodyPr/>
        <a:lstStyle/>
        <a:p>
          <a:endParaRPr lang="en-US"/>
        </a:p>
      </dgm:t>
    </dgm:pt>
  </dgm:ptLst>
  <dgm:cxnLst>
    <dgm:cxn modelId="{1C4F7DBB-B977-4DC0-8724-244B66ED4A91}" type="presOf" srcId="{D43E754C-C342-4887-BD9E-E462E501AACA}" destId="{72718A28-0939-426C-96EB-A5D34B8EE917}" srcOrd="0" destOrd="0" presId="urn:microsoft.com/office/officeart/2005/8/layout/equation1"/>
    <dgm:cxn modelId="{05B7532D-4ACE-4332-B19F-D2E09029858D}" type="presOf" srcId="{F64F746E-F036-4295-A6F6-F5E31FFEFEA2}" destId="{B0672EAD-33D2-4A14-ABDF-DA236AE9BAEF}" srcOrd="0" destOrd="0" presId="urn:microsoft.com/office/officeart/2005/8/layout/equation1"/>
    <dgm:cxn modelId="{DBE39C6D-324E-4119-B99A-AA9C525AA4ED}" type="presOf" srcId="{8A968D2D-62DF-44B4-AD63-98DDC6B74C7F}" destId="{4E52BB0D-4BEC-44B3-8323-FAE91C862CA9}" srcOrd="0" destOrd="0" presId="urn:microsoft.com/office/officeart/2005/8/layout/equation1"/>
    <dgm:cxn modelId="{9BD31D8C-EEFB-4287-A548-EAE31A80983C}" type="presOf" srcId="{80D746F4-79C1-4F91-B9AD-764C01059953}" destId="{A03CF41B-EA25-4C72-909E-3411AB1C4C2E}" srcOrd="0" destOrd="0" presId="urn:microsoft.com/office/officeart/2005/8/layout/equation1"/>
    <dgm:cxn modelId="{3C398AEB-9DCE-40FD-9CA6-E539C8058EFE}" type="presOf" srcId="{A45C4A77-10CD-40DD-80FE-6348CE8859BB}" destId="{68394F52-4CBC-44C9-B206-5AC939956472}" srcOrd="0" destOrd="0" presId="urn:microsoft.com/office/officeart/2005/8/layout/equation1"/>
    <dgm:cxn modelId="{581515FB-CA2C-4E20-8482-4328ADC6FD28}" type="presOf" srcId="{AB32A666-EFAE-48BA-A827-C9266ADFDEF3}" destId="{E23A0EA8-6AE5-4C78-9AB0-B6A44A525296}" srcOrd="0" destOrd="0" presId="urn:microsoft.com/office/officeart/2005/8/layout/equation1"/>
    <dgm:cxn modelId="{B9B1DB0D-EB4D-4C29-9CC4-AE037908535D}" srcId="{AB32A666-EFAE-48BA-A827-C9266ADFDEF3}" destId="{8A968D2D-62DF-44B4-AD63-98DDC6B74C7F}" srcOrd="0" destOrd="0" parTransId="{63E20EE2-647A-4222-A387-D9FED668C54E}" sibTransId="{F64F746E-F036-4295-A6F6-F5E31FFEFEA2}"/>
    <dgm:cxn modelId="{51B9DF3B-566F-44B9-A396-377D01AF1BE2}" srcId="{AB32A666-EFAE-48BA-A827-C9266ADFDEF3}" destId="{80D746F4-79C1-4F91-B9AD-764C01059953}" srcOrd="2" destOrd="0" parTransId="{1D37BA73-9832-49B0-8B39-B0EA8A11706A}" sibTransId="{2E34ED71-E624-4D13-939F-C16DF2AC8D17}"/>
    <dgm:cxn modelId="{F53EDEA8-5148-4210-9089-07215F750040}" srcId="{AB32A666-EFAE-48BA-A827-C9266ADFDEF3}" destId="{A45C4A77-10CD-40DD-80FE-6348CE8859BB}" srcOrd="1" destOrd="0" parTransId="{16D28502-5166-4FD3-BD05-41F5353DA3B6}" sibTransId="{D43E754C-C342-4887-BD9E-E462E501AACA}"/>
    <dgm:cxn modelId="{E9C5A54B-22B1-4D15-8B3F-69C3D9BAB584}" type="presParOf" srcId="{E23A0EA8-6AE5-4C78-9AB0-B6A44A525296}" destId="{4E52BB0D-4BEC-44B3-8323-FAE91C862CA9}" srcOrd="0" destOrd="0" presId="urn:microsoft.com/office/officeart/2005/8/layout/equation1"/>
    <dgm:cxn modelId="{A9022532-9C03-44F9-B5D4-A50ABC55ED69}" type="presParOf" srcId="{E23A0EA8-6AE5-4C78-9AB0-B6A44A525296}" destId="{9DC17615-DBC8-465C-8120-F68F400A283A}" srcOrd="1" destOrd="0" presId="urn:microsoft.com/office/officeart/2005/8/layout/equation1"/>
    <dgm:cxn modelId="{733A0A3E-04D4-4216-8D36-96B531C248B1}" type="presParOf" srcId="{E23A0EA8-6AE5-4C78-9AB0-B6A44A525296}" destId="{B0672EAD-33D2-4A14-ABDF-DA236AE9BAEF}" srcOrd="2" destOrd="0" presId="urn:microsoft.com/office/officeart/2005/8/layout/equation1"/>
    <dgm:cxn modelId="{25C30DA8-F8AF-4757-B421-FADDEA9C3165}" type="presParOf" srcId="{E23A0EA8-6AE5-4C78-9AB0-B6A44A525296}" destId="{5A063F3B-5E31-4AA1-9D26-C6B1032DB0C2}" srcOrd="3" destOrd="0" presId="urn:microsoft.com/office/officeart/2005/8/layout/equation1"/>
    <dgm:cxn modelId="{D0419CC0-CCA1-4803-B2D5-1C495DF65806}" type="presParOf" srcId="{E23A0EA8-6AE5-4C78-9AB0-B6A44A525296}" destId="{68394F52-4CBC-44C9-B206-5AC939956472}" srcOrd="4" destOrd="0" presId="urn:microsoft.com/office/officeart/2005/8/layout/equation1"/>
    <dgm:cxn modelId="{1D06BF7A-8326-4BCF-8DDD-4D436D91BA18}" type="presParOf" srcId="{E23A0EA8-6AE5-4C78-9AB0-B6A44A525296}" destId="{F9272556-6486-479C-B6AF-4F1537C2AC8A}" srcOrd="5" destOrd="0" presId="urn:microsoft.com/office/officeart/2005/8/layout/equation1"/>
    <dgm:cxn modelId="{AACF817D-2D9B-49D8-A22D-32879C6BE0DD}" type="presParOf" srcId="{E23A0EA8-6AE5-4C78-9AB0-B6A44A525296}" destId="{72718A28-0939-426C-96EB-A5D34B8EE917}" srcOrd="6" destOrd="0" presId="urn:microsoft.com/office/officeart/2005/8/layout/equation1"/>
    <dgm:cxn modelId="{F93C69CB-3AF4-4A48-B17F-09BF8B13FF62}" type="presParOf" srcId="{E23A0EA8-6AE5-4C78-9AB0-B6A44A525296}" destId="{5CBE61CC-04F5-4638-B0C4-C07243CDEFE8}" srcOrd="7" destOrd="0" presId="urn:microsoft.com/office/officeart/2005/8/layout/equation1"/>
    <dgm:cxn modelId="{88C55138-40D0-460B-91F6-9A2AB165613F}" type="presParOf" srcId="{E23A0EA8-6AE5-4C78-9AB0-B6A44A525296}" destId="{A03CF41B-EA25-4C72-909E-3411AB1C4C2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2BB0D-4BEC-44B3-8323-FAE91C862CA9}">
      <dsp:nvSpPr>
        <dsp:cNvPr id="0" name=""/>
        <dsp:cNvSpPr/>
      </dsp:nvSpPr>
      <dsp:spPr>
        <a:xfrm>
          <a:off x="1050" y="637114"/>
          <a:ext cx="1392770" cy="13927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Accountable</a:t>
          </a:r>
        </a:p>
      </dsp:txBody>
      <dsp:txXfrm>
        <a:off x="205016" y="841080"/>
        <a:ext cx="984838" cy="984838"/>
      </dsp:txXfrm>
    </dsp:sp>
    <dsp:sp modelId="{B0672EAD-33D2-4A14-ABDF-DA236AE9BAEF}">
      <dsp:nvSpPr>
        <dsp:cNvPr id="0" name=""/>
        <dsp:cNvSpPr/>
      </dsp:nvSpPr>
      <dsp:spPr>
        <a:xfrm>
          <a:off x="1506914" y="929596"/>
          <a:ext cx="807807" cy="80780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613989" y="1238501"/>
        <a:ext cx="593657" cy="189997"/>
      </dsp:txXfrm>
    </dsp:sp>
    <dsp:sp modelId="{68394F52-4CBC-44C9-B206-5AC939956472}">
      <dsp:nvSpPr>
        <dsp:cNvPr id="0" name=""/>
        <dsp:cNvSpPr/>
      </dsp:nvSpPr>
      <dsp:spPr>
        <a:xfrm>
          <a:off x="2427814" y="637114"/>
          <a:ext cx="1392770" cy="1392770"/>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Responsible</a:t>
          </a:r>
          <a:endParaRPr lang="en-US" sz="1200" b="1" kern="1200" dirty="0"/>
        </a:p>
      </dsp:txBody>
      <dsp:txXfrm>
        <a:off x="2631780" y="841080"/>
        <a:ext cx="984838" cy="984838"/>
      </dsp:txXfrm>
    </dsp:sp>
    <dsp:sp modelId="{72718A28-0939-426C-96EB-A5D34B8EE917}">
      <dsp:nvSpPr>
        <dsp:cNvPr id="0" name=""/>
        <dsp:cNvSpPr/>
      </dsp:nvSpPr>
      <dsp:spPr>
        <a:xfrm>
          <a:off x="3933678" y="929596"/>
          <a:ext cx="807807" cy="807807"/>
        </a:xfrm>
        <a:prstGeom prst="mathEqual">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4040753" y="1096004"/>
        <a:ext cx="593657" cy="474991"/>
      </dsp:txXfrm>
    </dsp:sp>
    <dsp:sp modelId="{A03CF41B-EA25-4C72-909E-3411AB1C4C2E}">
      <dsp:nvSpPr>
        <dsp:cNvPr id="0" name=""/>
        <dsp:cNvSpPr/>
      </dsp:nvSpPr>
      <dsp:spPr>
        <a:xfrm>
          <a:off x="4854578" y="637114"/>
          <a:ext cx="1392770" cy="139277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Authorized</a:t>
          </a:r>
          <a:endParaRPr lang="en-US" sz="1300" b="1" kern="1200" dirty="0"/>
        </a:p>
      </dsp:txBody>
      <dsp:txXfrm>
        <a:off x="5058544" y="841080"/>
        <a:ext cx="984838" cy="984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E53C2-9625-4446-A69D-FB06315423D0}">
      <dsp:nvSpPr>
        <dsp:cNvPr id="0" name=""/>
        <dsp:cNvSpPr/>
      </dsp:nvSpPr>
      <dsp:spPr>
        <a:xfrm>
          <a:off x="3655971" y="2286536"/>
          <a:ext cx="2794656" cy="2794656"/>
        </a:xfrm>
        <a:prstGeom prst="gear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Credentialing </a:t>
          </a:r>
          <a:endParaRPr lang="en-US" sz="1800" kern="1200" dirty="0"/>
        </a:p>
      </dsp:txBody>
      <dsp:txXfrm>
        <a:off x="4217821" y="2941171"/>
        <a:ext cx="1670956" cy="1436511"/>
      </dsp:txXfrm>
    </dsp:sp>
    <dsp:sp modelId="{8B6036E6-7ED2-4140-9181-5B80A46F7F9A}">
      <dsp:nvSpPr>
        <dsp:cNvPr id="0" name=""/>
        <dsp:cNvSpPr/>
      </dsp:nvSpPr>
      <dsp:spPr>
        <a:xfrm>
          <a:off x="4504810" y="4184875"/>
          <a:ext cx="1778417" cy="4857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 </a:t>
          </a:r>
          <a:r>
            <a:rPr lang="en-US" sz="2000" b="1" kern="1200" dirty="0"/>
            <a:t>Enrollment</a:t>
          </a:r>
          <a:endParaRPr lang="en-US" sz="1500" b="1" kern="1200" dirty="0"/>
        </a:p>
      </dsp:txBody>
      <dsp:txXfrm>
        <a:off x="4519038" y="4199103"/>
        <a:ext cx="1749961" cy="457340"/>
      </dsp:txXfrm>
    </dsp:sp>
    <dsp:sp modelId="{FB95196F-9AE4-489B-BDE0-717414BFA8EE}">
      <dsp:nvSpPr>
        <dsp:cNvPr id="0" name=""/>
        <dsp:cNvSpPr/>
      </dsp:nvSpPr>
      <dsp:spPr>
        <a:xfrm>
          <a:off x="2029990" y="1625981"/>
          <a:ext cx="2032477" cy="2032477"/>
        </a:xfrm>
        <a:prstGeom prst="gear6">
          <a:avLst/>
        </a:prstGeom>
        <a:solidFill>
          <a:schemeClr val="accent5">
            <a:hueOff val="-3676673"/>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Practice Readiness</a:t>
          </a:r>
        </a:p>
      </dsp:txBody>
      <dsp:txXfrm>
        <a:off x="2541672" y="2140756"/>
        <a:ext cx="1009113" cy="1002927"/>
      </dsp:txXfrm>
    </dsp:sp>
    <dsp:sp modelId="{DDA46F11-A3C4-4C41-907D-439C6F443B14}">
      <dsp:nvSpPr>
        <dsp:cNvPr id="0" name=""/>
        <dsp:cNvSpPr/>
      </dsp:nvSpPr>
      <dsp:spPr>
        <a:xfrm>
          <a:off x="3910028" y="167926"/>
          <a:ext cx="1778417" cy="4256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rgbClr val="C00000"/>
              </a:solidFill>
            </a:rPr>
            <a:t>Recruitment</a:t>
          </a:r>
          <a:r>
            <a:rPr lang="en-US" sz="1500" kern="1200" dirty="0"/>
            <a:t> </a:t>
          </a:r>
        </a:p>
      </dsp:txBody>
      <dsp:txXfrm>
        <a:off x="3922496" y="180394"/>
        <a:ext cx="1753481" cy="400753"/>
      </dsp:txXfrm>
    </dsp:sp>
    <dsp:sp modelId="{6E584A85-6D7A-474E-BE75-6E3CB62B9794}">
      <dsp:nvSpPr>
        <dsp:cNvPr id="0" name=""/>
        <dsp:cNvSpPr/>
      </dsp:nvSpPr>
      <dsp:spPr>
        <a:xfrm rot="20700000">
          <a:off x="3168384" y="223779"/>
          <a:ext cx="1991412" cy="1991412"/>
        </a:xfrm>
        <a:prstGeom prst="gear6">
          <a:avLst/>
        </a:prstGeom>
        <a:solidFill>
          <a:schemeClr val="accent5">
            <a:hueOff val="-7353345"/>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Clinician</a:t>
          </a:r>
        </a:p>
      </dsp:txBody>
      <dsp:txXfrm rot="-20700000">
        <a:off x="3605159" y="660555"/>
        <a:ext cx="1117862" cy="1117862"/>
      </dsp:txXfrm>
    </dsp:sp>
    <dsp:sp modelId="{E51637C8-6281-4822-BB8D-EC376588F4BF}">
      <dsp:nvSpPr>
        <dsp:cNvPr id="0" name=""/>
        <dsp:cNvSpPr/>
      </dsp:nvSpPr>
      <dsp:spPr>
        <a:xfrm>
          <a:off x="1307142" y="3038381"/>
          <a:ext cx="1778417" cy="40360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B050"/>
              </a:solidFill>
            </a:rPr>
            <a:t>Coding/Billing</a:t>
          </a:r>
          <a:endParaRPr lang="en-US" sz="1500" b="1" kern="1200" dirty="0">
            <a:solidFill>
              <a:srgbClr val="00B050"/>
            </a:solidFill>
          </a:endParaRPr>
        </a:p>
      </dsp:txBody>
      <dsp:txXfrm>
        <a:off x="1318963" y="3050202"/>
        <a:ext cx="1754775" cy="379959"/>
      </dsp:txXfrm>
    </dsp:sp>
    <dsp:sp modelId="{D0301940-17CB-4AF7-ADD7-67FB9C50F270}">
      <dsp:nvSpPr>
        <dsp:cNvPr id="0" name=""/>
        <dsp:cNvSpPr/>
      </dsp:nvSpPr>
      <dsp:spPr>
        <a:xfrm>
          <a:off x="3450940" y="1859198"/>
          <a:ext cx="3577159" cy="3577159"/>
        </a:xfrm>
        <a:prstGeom prst="circularArrow">
          <a:avLst>
            <a:gd name="adj1" fmla="val 4688"/>
            <a:gd name="adj2" fmla="val 299029"/>
            <a:gd name="adj3" fmla="val 2533930"/>
            <a:gd name="adj4" fmla="val 15823525"/>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31F8FAD-979C-4A2B-9E38-54B7B74E9B0C}">
      <dsp:nvSpPr>
        <dsp:cNvPr id="0" name=""/>
        <dsp:cNvSpPr/>
      </dsp:nvSpPr>
      <dsp:spPr>
        <a:xfrm>
          <a:off x="1670042" y="1172465"/>
          <a:ext cx="2599030" cy="2599030"/>
        </a:xfrm>
        <a:prstGeom prst="leftCircularArrow">
          <a:avLst>
            <a:gd name="adj1" fmla="val 6452"/>
            <a:gd name="adj2" fmla="val 429999"/>
            <a:gd name="adj3" fmla="val 10489124"/>
            <a:gd name="adj4" fmla="val 14837806"/>
            <a:gd name="adj5" fmla="val 7527"/>
          </a:avLst>
        </a:prstGeom>
        <a:solidFill>
          <a:schemeClr val="accent5">
            <a:hueOff val="-3676673"/>
            <a:satOff val="-5114"/>
            <a:lumOff val="-19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A59EE3E-0ADC-486C-BF18-AC04002CC357}">
      <dsp:nvSpPr>
        <dsp:cNvPr id="0" name=""/>
        <dsp:cNvSpPr/>
      </dsp:nvSpPr>
      <dsp:spPr>
        <a:xfrm>
          <a:off x="2707750" y="-216220"/>
          <a:ext cx="2802277" cy="2802277"/>
        </a:xfrm>
        <a:prstGeom prst="circularArrow">
          <a:avLst>
            <a:gd name="adj1" fmla="val 5984"/>
            <a:gd name="adj2" fmla="val 394124"/>
            <a:gd name="adj3" fmla="val 13313824"/>
            <a:gd name="adj4" fmla="val 10508221"/>
            <a:gd name="adj5" fmla="val 6981"/>
          </a:avLst>
        </a:prstGeom>
        <a:solidFill>
          <a:schemeClr val="accent5">
            <a:hueOff val="-7353345"/>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EEF26C-9A90-490E-84B9-4227BCF29CC0}"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411641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EF26C-9A90-490E-84B9-4227BCF29CC0}"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347658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EF26C-9A90-490E-84B9-4227BCF29CC0}"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107055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EF26C-9A90-490E-84B9-4227BCF29CC0}"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28858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EEF26C-9A90-490E-84B9-4227BCF29CC0}"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181122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EEF26C-9A90-490E-84B9-4227BCF29CC0}"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295232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EEF26C-9A90-490E-84B9-4227BCF29CC0}" type="datetimeFigureOut">
              <a:rPr lang="en-US" smtClean="0"/>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146237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EF26C-9A90-490E-84B9-4227BCF29CC0}" type="datetimeFigureOut">
              <a:rPr lang="en-US" smtClean="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92636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EF26C-9A90-490E-84B9-4227BCF29CC0}" type="datetimeFigureOut">
              <a:rPr lang="en-US" smtClean="0"/>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413939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EEF26C-9A90-490E-84B9-4227BCF29CC0}"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55469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EEF26C-9A90-490E-84B9-4227BCF29CC0}"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A277A-32D0-41E6-9D35-67FB2D72F752}" type="slidenum">
              <a:rPr lang="en-US" smtClean="0"/>
              <a:t>‹#›</a:t>
            </a:fld>
            <a:endParaRPr lang="en-US"/>
          </a:p>
        </p:txBody>
      </p:sp>
    </p:spTree>
    <p:extLst>
      <p:ext uri="{BB962C8B-B14F-4D97-AF65-F5344CB8AC3E}">
        <p14:creationId xmlns:p14="http://schemas.microsoft.com/office/powerpoint/2010/main" val="251640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EF26C-9A90-490E-84B9-4227BCF29CC0}" type="datetimeFigureOut">
              <a:rPr lang="en-US" smtClean="0"/>
              <a:t>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A277A-32D0-41E6-9D35-67FB2D72F752}" type="slidenum">
              <a:rPr lang="en-US" smtClean="0"/>
              <a:t>‹#›</a:t>
            </a:fld>
            <a:endParaRPr lang="en-US"/>
          </a:p>
        </p:txBody>
      </p:sp>
    </p:spTree>
    <p:extLst>
      <p:ext uri="{BB962C8B-B14F-4D97-AF65-F5344CB8AC3E}">
        <p14:creationId xmlns:p14="http://schemas.microsoft.com/office/powerpoint/2010/main" val="152762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320318" y="1214213"/>
            <a:ext cx="9013371" cy="1411422"/>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smtClean="0"/>
              <a:t/>
            </a:r>
            <a:br>
              <a:rPr lang="en-US" sz="4800" dirty="0" smtClean="0"/>
            </a:br>
            <a:r>
              <a:rPr lang="en-US" sz="4800" b="1" dirty="0" smtClean="0">
                <a:solidFill>
                  <a:srgbClr val="002060"/>
                </a:solidFill>
              </a:rPr>
              <a:t>Effective Credentialing, Privileging &amp; Enrolling Clinicians</a:t>
            </a:r>
            <a:endParaRPr lang="en-US" sz="4800" b="1" dirty="0">
              <a:solidFill>
                <a:srgbClr val="002060"/>
              </a:solidFill>
            </a:endParaRPr>
          </a:p>
        </p:txBody>
      </p:sp>
      <p:graphicFrame>
        <p:nvGraphicFramePr>
          <p:cNvPr id="5" name="Diagram 4"/>
          <p:cNvGraphicFramePr/>
          <p:nvPr>
            <p:extLst>
              <p:ext uri="{D42A27DB-BD31-4B8C-83A1-F6EECF244321}">
                <p14:modId xmlns:p14="http://schemas.microsoft.com/office/powerpoint/2010/main" val="688720009"/>
              </p:ext>
            </p:extLst>
          </p:nvPr>
        </p:nvGraphicFramePr>
        <p:xfrm>
          <a:off x="2702804" y="4682437"/>
          <a:ext cx="62484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702804" y="3808550"/>
            <a:ext cx="7042087" cy="830997"/>
          </a:xfrm>
          <a:prstGeom prst="rect">
            <a:avLst/>
          </a:prstGeom>
        </p:spPr>
        <p:txBody>
          <a:bodyPr wrap="square">
            <a:spAutoFit/>
          </a:bodyPr>
          <a:lstStyle/>
          <a:p>
            <a:pPr lvl="0" algn="ctr"/>
            <a:r>
              <a:rPr lang="en-US" sz="2400" dirty="0">
                <a:ln w="0"/>
                <a:solidFill>
                  <a:srgbClr val="C00000"/>
                </a:solidFill>
                <a:effectLst>
                  <a:outerShdw blurRad="38100" dist="19050" dir="2700000" algn="tl" rotWithShape="0">
                    <a:prstClr val="black">
                      <a:alpha val="40000"/>
                    </a:prstClr>
                  </a:outerShdw>
                </a:effectLst>
              </a:rPr>
              <a:t>Cred2bill team has implemented customized versions to meet your organizational needs and culture</a:t>
            </a:r>
          </a:p>
        </p:txBody>
      </p:sp>
    </p:spTree>
    <p:extLst>
      <p:ext uri="{BB962C8B-B14F-4D97-AF65-F5344CB8AC3E}">
        <p14:creationId xmlns:p14="http://schemas.microsoft.com/office/powerpoint/2010/main" val="1686760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5060"/>
          </a:xfrm>
        </p:spPr>
        <p:txBody>
          <a:bodyPr/>
          <a:lstStyle/>
          <a:p>
            <a:r>
              <a:rPr lang="en-US" b="1" dirty="0" smtClean="0">
                <a:solidFill>
                  <a:srgbClr val="002060"/>
                </a:solidFill>
              </a:rPr>
              <a:t>Turnaround Times in 2019 for Client A</a:t>
            </a:r>
            <a:endParaRPr lang="en-US" b="1" dirty="0">
              <a:solidFill>
                <a:srgbClr val="002060"/>
              </a:solidFill>
            </a:endParaRPr>
          </a:p>
        </p:txBody>
      </p:sp>
      <p:sp>
        <p:nvSpPr>
          <p:cNvPr id="4" name="Content Placeholder 2"/>
          <p:cNvSpPr>
            <a:spLocks noGrp="1"/>
          </p:cNvSpPr>
          <p:nvPr>
            <p:ph idx="1"/>
          </p:nvPr>
        </p:nvSpPr>
        <p:spPr>
          <a:xfrm>
            <a:off x="838199" y="1528548"/>
            <a:ext cx="10996750" cy="4967785"/>
          </a:xfrm>
        </p:spPr>
        <p:txBody>
          <a:bodyPr>
            <a:normAutofit fontScale="92500" lnSpcReduction="10000"/>
          </a:bodyPr>
          <a:lstStyle/>
          <a:p>
            <a:r>
              <a:rPr lang="en-US" dirty="0" smtClean="0">
                <a:solidFill>
                  <a:srgbClr val="FF0000"/>
                </a:solidFill>
              </a:rPr>
              <a:t>87 days </a:t>
            </a:r>
            <a:r>
              <a:rPr lang="en-US" dirty="0" smtClean="0"/>
              <a:t>from initial hire notification- to a complete file (</a:t>
            </a:r>
            <a:r>
              <a:rPr lang="en-US" dirty="0" smtClean="0">
                <a:solidFill>
                  <a:srgbClr val="FF0000"/>
                </a:solidFill>
              </a:rPr>
              <a:t>Mar–Oct 2019</a:t>
            </a:r>
            <a:r>
              <a:rPr lang="en-US" dirty="0" smtClean="0"/>
              <a:t>)</a:t>
            </a:r>
          </a:p>
          <a:p>
            <a:r>
              <a:rPr lang="en-US" dirty="0" smtClean="0"/>
              <a:t>23 days to get Medicaid approval for the same provider </a:t>
            </a:r>
            <a:r>
              <a:rPr lang="en-US" dirty="0"/>
              <a:t>(</a:t>
            </a:r>
            <a:r>
              <a:rPr lang="en-US" dirty="0">
                <a:solidFill>
                  <a:srgbClr val="FF0000"/>
                </a:solidFill>
              </a:rPr>
              <a:t>Mar – Oct 2019</a:t>
            </a:r>
            <a:r>
              <a:rPr lang="en-US" dirty="0"/>
              <a:t>)</a:t>
            </a:r>
          </a:p>
          <a:p>
            <a:pPr lvl="1"/>
            <a:r>
              <a:rPr lang="en-US" dirty="0" smtClean="0"/>
              <a:t>64 days of missed Medicaid revenue</a:t>
            </a:r>
          </a:p>
          <a:p>
            <a:r>
              <a:rPr lang="en-US" dirty="0" smtClean="0"/>
              <a:t>Excluding </a:t>
            </a:r>
            <a:r>
              <a:rPr lang="en-US" dirty="0"/>
              <a:t>initial </a:t>
            </a:r>
            <a:r>
              <a:rPr lang="en-US" dirty="0" smtClean="0"/>
              <a:t>120 providers that were on-boarded</a:t>
            </a:r>
            <a:endParaRPr lang="en-US" dirty="0"/>
          </a:p>
          <a:p>
            <a:pPr lvl="1"/>
            <a:r>
              <a:rPr lang="en-US" dirty="0"/>
              <a:t>How many new hires? </a:t>
            </a:r>
          </a:p>
          <a:p>
            <a:pPr lvl="2"/>
            <a:r>
              <a:rPr lang="en-US" dirty="0"/>
              <a:t>In </a:t>
            </a:r>
            <a:r>
              <a:rPr lang="en-US" dirty="0" smtClean="0"/>
              <a:t>2019 - 27 </a:t>
            </a:r>
            <a:r>
              <a:rPr lang="en-US" dirty="0"/>
              <a:t>new hires. In </a:t>
            </a:r>
            <a:r>
              <a:rPr lang="en-US" dirty="0" smtClean="0"/>
              <a:t>2020 - 8 </a:t>
            </a:r>
            <a:r>
              <a:rPr lang="en-US" dirty="0"/>
              <a:t>new hires</a:t>
            </a:r>
            <a:r>
              <a:rPr lang="en-US" dirty="0" smtClean="0">
                <a:solidFill>
                  <a:srgbClr val="FF0000"/>
                </a:solidFill>
              </a:rPr>
              <a:t>. (Jan and Feb 2020 numbers</a:t>
            </a:r>
            <a:r>
              <a:rPr lang="en-US" dirty="0" smtClean="0"/>
              <a:t>) </a:t>
            </a:r>
            <a:endParaRPr lang="en-US" dirty="0"/>
          </a:p>
          <a:p>
            <a:pPr lvl="1"/>
            <a:r>
              <a:rPr lang="en-US" dirty="0"/>
              <a:t>How many </a:t>
            </a:r>
            <a:r>
              <a:rPr lang="en-US" dirty="0" smtClean="0"/>
              <a:t>terms? </a:t>
            </a:r>
            <a:endParaRPr lang="en-US" dirty="0"/>
          </a:p>
          <a:p>
            <a:pPr lvl="2"/>
            <a:r>
              <a:rPr lang="en-US" dirty="0"/>
              <a:t>In </a:t>
            </a:r>
            <a:r>
              <a:rPr lang="en-US" dirty="0" smtClean="0"/>
              <a:t>2019 - 32</a:t>
            </a:r>
            <a:r>
              <a:rPr lang="en-US" dirty="0"/>
              <a:t>. In </a:t>
            </a:r>
            <a:r>
              <a:rPr lang="en-US" dirty="0" smtClean="0"/>
              <a:t>2020 - 6</a:t>
            </a:r>
            <a:r>
              <a:rPr lang="en-US" dirty="0"/>
              <a:t>. </a:t>
            </a:r>
            <a:r>
              <a:rPr lang="en-US" dirty="0">
                <a:solidFill>
                  <a:srgbClr val="FF0000"/>
                </a:solidFill>
              </a:rPr>
              <a:t>. (Jan and Feb 2020 </a:t>
            </a:r>
            <a:r>
              <a:rPr lang="en-US" dirty="0" smtClean="0">
                <a:solidFill>
                  <a:srgbClr val="FF0000"/>
                </a:solidFill>
              </a:rPr>
              <a:t>numbers)</a:t>
            </a:r>
          </a:p>
          <a:p>
            <a:pPr lvl="2"/>
            <a:r>
              <a:rPr lang="en-US" dirty="0" smtClean="0"/>
              <a:t>Lack of termed provider notification impacts panels being full &amp; </a:t>
            </a:r>
            <a:r>
              <a:rPr lang="en-US" dirty="0" smtClean="0">
                <a:solidFill>
                  <a:srgbClr val="FF0000"/>
                </a:solidFill>
              </a:rPr>
              <a:t>new providers being denied</a:t>
            </a:r>
            <a:endParaRPr lang="en-US" dirty="0" smtClean="0"/>
          </a:p>
          <a:p>
            <a:pPr marL="914400" lvl="2" indent="0">
              <a:buNone/>
            </a:pPr>
            <a:endParaRPr lang="en-US" dirty="0"/>
          </a:p>
          <a:p>
            <a:pPr lvl="1"/>
            <a:r>
              <a:rPr lang="en-US" dirty="0"/>
              <a:t>Since </a:t>
            </a:r>
            <a:r>
              <a:rPr lang="en-US" dirty="0">
                <a:solidFill>
                  <a:srgbClr val="FF0000"/>
                </a:solidFill>
              </a:rPr>
              <a:t>November of 2019</a:t>
            </a:r>
            <a:r>
              <a:rPr lang="en-US" dirty="0"/>
              <a:t>, the average  number </a:t>
            </a:r>
            <a:r>
              <a:rPr lang="en-US" dirty="0" smtClean="0"/>
              <a:t>of </a:t>
            </a:r>
            <a:r>
              <a:rPr lang="en-US" dirty="0"/>
              <a:t>days from notification to provider profile complete is </a:t>
            </a:r>
            <a:r>
              <a:rPr lang="en-US" dirty="0">
                <a:solidFill>
                  <a:srgbClr val="FF0000"/>
                </a:solidFill>
              </a:rPr>
              <a:t>2</a:t>
            </a:r>
            <a:r>
              <a:rPr lang="en-US" dirty="0" smtClean="0">
                <a:solidFill>
                  <a:srgbClr val="FF0000"/>
                </a:solidFill>
              </a:rPr>
              <a:t>6 days</a:t>
            </a:r>
            <a:r>
              <a:rPr lang="en-US" dirty="0"/>
              <a:t> </a:t>
            </a:r>
            <a:r>
              <a:rPr lang="en-US" dirty="0" smtClean="0">
                <a:solidFill>
                  <a:srgbClr val="FF0000"/>
                </a:solidFill>
              </a:rPr>
              <a:t>vs 87 days</a:t>
            </a:r>
          </a:p>
          <a:p>
            <a:pPr lvl="2"/>
            <a:r>
              <a:rPr lang="en-US" dirty="0" smtClean="0"/>
              <a:t>Efficiencies gained thru process improvement and collaboration</a:t>
            </a:r>
          </a:p>
          <a:p>
            <a:pPr lvl="2"/>
            <a:r>
              <a:rPr lang="en-US" dirty="0" smtClean="0"/>
              <a:t>Timely capture of provider data on offer acceptance will impact this turnaround time</a:t>
            </a:r>
          </a:p>
        </p:txBody>
      </p:sp>
    </p:spTree>
    <p:extLst>
      <p:ext uri="{BB962C8B-B14F-4D97-AF65-F5344CB8AC3E}">
        <p14:creationId xmlns:p14="http://schemas.microsoft.com/office/powerpoint/2010/main" val="186449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r>
              <a:rPr lang="en-US" b="1" dirty="0">
                <a:solidFill>
                  <a:srgbClr val="002060"/>
                </a:solidFill>
              </a:rPr>
              <a:t>Did you know?</a:t>
            </a:r>
          </a:p>
        </p:txBody>
      </p:sp>
      <p:sp>
        <p:nvSpPr>
          <p:cNvPr id="4" name="Content Placeholder 2"/>
          <p:cNvSpPr txBox="1">
            <a:spLocks noGrp="1"/>
          </p:cNvSpPr>
          <p:nvPr>
            <p:ph idx="1"/>
          </p:nvPr>
        </p:nvSpPr>
        <p:spPr>
          <a:xfrm>
            <a:off x="838200" y="1410789"/>
            <a:ext cx="10515600" cy="50422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Do not have to be credentialed to orient and train</a:t>
            </a:r>
          </a:p>
          <a:p>
            <a:r>
              <a:rPr lang="en-US" sz="2800" dirty="0"/>
              <a:t>Temporary privileges – need a valid reason and cannot have red flags</a:t>
            </a:r>
          </a:p>
          <a:p>
            <a:r>
              <a:rPr lang="en-US" sz="2800" dirty="0"/>
              <a:t>Unable to plan ahead is not a reason for urgent requests</a:t>
            </a:r>
          </a:p>
          <a:p>
            <a:r>
              <a:rPr lang="en-US" sz="2800" dirty="0"/>
              <a:t>Communicate with us, we are here to help, seriously!</a:t>
            </a:r>
          </a:p>
          <a:p>
            <a:r>
              <a:rPr lang="en-US" sz="2800" dirty="0"/>
              <a:t>New practice? New location? Change from Hospital based to … Pertinent and Critical!!! </a:t>
            </a:r>
          </a:p>
          <a:p>
            <a:r>
              <a:rPr lang="en-US" sz="2800" dirty="0" smtClean="0"/>
              <a:t>Enrollment and Billing … if not done right the first time</a:t>
            </a:r>
            <a:endParaRPr lang="en-US" sz="2800"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915" y="4818243"/>
            <a:ext cx="1973045" cy="16348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939" y="4891377"/>
            <a:ext cx="1952093" cy="1561674"/>
          </a:xfrm>
          <a:prstGeom prst="rect">
            <a:avLst/>
          </a:prstGeom>
          <a:effectLst>
            <a:reflection stA="0" endPos="65000" dist="50800" dir="5400000" sy="-100000" algn="bl" rotWithShape="0"/>
          </a:effectLst>
        </p:spPr>
      </p:pic>
      <p:sp>
        <p:nvSpPr>
          <p:cNvPr id="7" name="Right Arrow 6"/>
          <p:cNvSpPr/>
          <p:nvPr/>
        </p:nvSpPr>
        <p:spPr>
          <a:xfrm>
            <a:off x="5758538" y="5270868"/>
            <a:ext cx="685800" cy="304800"/>
          </a:xfrm>
          <a:prstGeom prst="rightArrow">
            <a:avLst/>
          </a:prstGeom>
          <a:solidFill>
            <a:srgbClr val="F36F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09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092716" y="1854925"/>
            <a:ext cx="10102467" cy="13466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solidFill>
                  <a:srgbClr val="002060"/>
                </a:solidFill>
              </a:rPr>
              <a:t>Quality and Competency</a:t>
            </a:r>
            <a:endParaRPr lang="en-US" sz="4800" b="1" dirty="0">
              <a:solidFill>
                <a:srgbClr val="002060"/>
              </a:solidFill>
            </a:endParaRPr>
          </a:p>
        </p:txBody>
      </p:sp>
      <p:graphicFrame>
        <p:nvGraphicFramePr>
          <p:cNvPr id="5" name="Diagram 4"/>
          <p:cNvGraphicFramePr/>
          <p:nvPr>
            <p:extLst>
              <p:ext uri="{D42A27DB-BD31-4B8C-83A1-F6EECF244321}">
                <p14:modId xmlns:p14="http://schemas.microsoft.com/office/powerpoint/2010/main" val="296121858"/>
              </p:ext>
            </p:extLst>
          </p:nvPr>
        </p:nvGraphicFramePr>
        <p:xfrm>
          <a:off x="2715867" y="3794163"/>
          <a:ext cx="62484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02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5664"/>
          </a:xfrm>
        </p:spPr>
        <p:txBody>
          <a:bodyPr/>
          <a:lstStyle/>
          <a:p>
            <a:r>
              <a:rPr lang="en-US" b="1" dirty="0">
                <a:solidFill>
                  <a:srgbClr val="002060"/>
                </a:solidFill>
              </a:rPr>
              <a:t>Competency and Quality Management</a:t>
            </a:r>
          </a:p>
        </p:txBody>
      </p:sp>
      <p:sp>
        <p:nvSpPr>
          <p:cNvPr id="4" name="Content Placeholder 2">
            <a:extLst>
              <a:ext uri="{FF2B5EF4-FFF2-40B4-BE49-F238E27FC236}">
                <a16:creationId xmlns:a16="http://schemas.microsoft.com/office/drawing/2014/main" xmlns="" id="{56E087CF-2D5F-48DE-AFDE-50D4E4BA1615}"/>
              </a:ext>
            </a:extLst>
          </p:cNvPr>
          <p:cNvSpPr>
            <a:spLocks noGrp="1"/>
          </p:cNvSpPr>
          <p:nvPr>
            <p:ph idx="1"/>
          </p:nvPr>
        </p:nvSpPr>
        <p:spPr>
          <a:xfrm>
            <a:off x="838200" y="1580609"/>
            <a:ext cx="10515600" cy="4766173"/>
          </a:xfrm>
        </p:spPr>
        <p:txBody>
          <a:bodyPr>
            <a:normAutofit/>
          </a:bodyPr>
          <a:lstStyle/>
          <a:p>
            <a:r>
              <a:rPr lang="en-US" sz="2400" dirty="0"/>
              <a:t>Peer </a:t>
            </a:r>
            <a:r>
              <a:rPr lang="en-US" sz="2600" dirty="0"/>
              <a:t>Review</a:t>
            </a:r>
            <a:r>
              <a:rPr lang="en-US" sz="2400" dirty="0"/>
              <a:t>, FPPE and OPPE are the pillars on which patient care stands</a:t>
            </a:r>
          </a:p>
          <a:p>
            <a:pPr marL="0" indent="0">
              <a:buNone/>
            </a:pPr>
            <a:r>
              <a:rPr lang="en-US" sz="1800" dirty="0"/>
              <a:t>The primary objectives of the Peer Review aka Professional Practice Evaluation (“PPE”) process is to: </a:t>
            </a:r>
          </a:p>
          <a:p>
            <a:r>
              <a:rPr lang="en-US" sz="1800" dirty="0"/>
              <a:t>Establish a positive, educational approach to performance issues and a culture of continuous improvement for individual practitioners, which includes: </a:t>
            </a:r>
          </a:p>
          <a:p>
            <a:pPr lvl="1"/>
            <a:r>
              <a:rPr lang="en-US" sz="1600" dirty="0"/>
              <a:t>fairly, effectively, and efficiently evaluating the care being provided by practitioners, comparing it to established patient care protocols and benchmarks whenever possible; and </a:t>
            </a:r>
          </a:p>
          <a:p>
            <a:pPr lvl="1"/>
            <a:r>
              <a:rPr lang="en-US" sz="1600" dirty="0"/>
              <a:t>providing constructive feedback, education, and performance improvement assistance to practitioners regarding the quality, appropriateness, and safety of the care they provide; </a:t>
            </a:r>
          </a:p>
          <a:p>
            <a:r>
              <a:rPr lang="en-US" sz="1800" dirty="0"/>
              <a:t>Effectively disseminate lessons learned and promote education sessions so that all practitioners in a relevant specialty area will benefit from the PPE process and also participate in the culture of continuous improvement; and </a:t>
            </a:r>
          </a:p>
          <a:p>
            <a:r>
              <a:rPr lang="en-US" sz="1800" dirty="0"/>
              <a:t>Promote the identification and resolution of system process issues that may adversely affect the quality and safety of care being provided to patients (e.g., protocol or policy revisions that are necessary; addressing patient handoff breakdowns or communication problems). </a:t>
            </a:r>
          </a:p>
        </p:txBody>
      </p:sp>
    </p:spTree>
    <p:extLst>
      <p:ext uri="{BB962C8B-B14F-4D97-AF65-F5344CB8AC3E}">
        <p14:creationId xmlns:p14="http://schemas.microsoft.com/office/powerpoint/2010/main" val="3767904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58"/>
            <a:ext cx="10515600" cy="809899"/>
          </a:xfrm>
        </p:spPr>
        <p:txBody>
          <a:bodyPr>
            <a:normAutofit/>
          </a:bodyPr>
          <a:lstStyle/>
          <a:p>
            <a:r>
              <a:rPr lang="en-US" b="1" dirty="0">
                <a:solidFill>
                  <a:srgbClr val="002060"/>
                </a:solidFill>
              </a:rPr>
              <a:t>Components of peer </a:t>
            </a:r>
            <a:r>
              <a:rPr lang="en-US" b="1" dirty="0" smtClean="0">
                <a:solidFill>
                  <a:srgbClr val="002060"/>
                </a:solidFill>
              </a:rPr>
              <a:t>review</a:t>
            </a:r>
            <a:endParaRPr lang="en-US" dirty="0"/>
          </a:p>
        </p:txBody>
      </p:sp>
      <p:sp>
        <p:nvSpPr>
          <p:cNvPr id="4" name="Content Placeholder 3">
            <a:extLst>
              <a:ext uri="{FF2B5EF4-FFF2-40B4-BE49-F238E27FC236}">
                <a16:creationId xmlns:a16="http://schemas.microsoft.com/office/drawing/2014/main" xmlns="" id="{D0433936-416D-4BEA-8EDF-40620905BEC8}"/>
              </a:ext>
            </a:extLst>
          </p:cNvPr>
          <p:cNvSpPr>
            <a:spLocks noGrp="1"/>
          </p:cNvSpPr>
          <p:nvPr>
            <p:ph idx="1"/>
          </p:nvPr>
        </p:nvSpPr>
        <p:spPr>
          <a:xfrm>
            <a:off x="838200" y="1463039"/>
            <a:ext cx="10515600" cy="5054717"/>
          </a:xfrm>
          <a:prstGeom prst="rect">
            <a:avLst/>
          </a:prstGeom>
        </p:spPr>
        <p:txBody>
          <a:bodyPr wrap="square">
            <a:spAutoFit/>
          </a:bodyPr>
          <a:lstStyle/>
          <a:p>
            <a:r>
              <a:rPr lang="en-US" sz="2400" dirty="0"/>
              <a:t>There are several related but distinct components: </a:t>
            </a:r>
          </a:p>
          <a:p>
            <a:pPr marL="285750" indent="-285750">
              <a:buFont typeface="Arial" panose="020B0604020202020204" pitchFamily="34" charset="0"/>
              <a:buChar char="•"/>
            </a:pPr>
            <a:r>
              <a:rPr lang="en-US" sz="2400" dirty="0"/>
              <a:t>The PPE process is used when questions or concerns are raised about a practitioner’s Professionalism and/or  Clinical competence.  This process has traditionally been referred to as “peer review.” </a:t>
            </a:r>
          </a:p>
          <a:p>
            <a:pPr marL="285750" indent="-285750">
              <a:buFont typeface="Arial" panose="020B0604020202020204" pitchFamily="34" charset="0"/>
              <a:buChar char="•"/>
            </a:pPr>
            <a:r>
              <a:rPr lang="en-US" sz="2400" dirty="0" smtClean="0"/>
              <a:t>The </a:t>
            </a:r>
            <a:r>
              <a:rPr lang="en-US" sz="2400" dirty="0"/>
              <a:t>process used to confirm an individual’s competence to exercise new privileges is the Focused Professional Practice Evaluation (FPPE) Policy.</a:t>
            </a:r>
          </a:p>
          <a:p>
            <a:pPr marL="285750" indent="-285750">
              <a:buFont typeface="Arial" panose="020B0604020202020204" pitchFamily="34" charset="0"/>
              <a:buChar char="•"/>
            </a:pPr>
            <a:r>
              <a:rPr lang="en-US" sz="2400" dirty="0" smtClean="0"/>
              <a:t>The </a:t>
            </a:r>
            <a:r>
              <a:rPr lang="en-US" sz="2400" dirty="0"/>
              <a:t>process used to evaluate a practitioner’s competence on an ongoing basis is in the Ongoing Professional Practice Evaluation (OPPE) Policy. </a:t>
            </a:r>
          </a:p>
          <a:p>
            <a:pPr marL="285750" indent="-285750">
              <a:buFont typeface="Arial" panose="020B0604020202020204" pitchFamily="34" charset="0"/>
              <a:buChar char="•"/>
            </a:pPr>
            <a:r>
              <a:rPr lang="en-US" sz="2400" dirty="0" smtClean="0"/>
              <a:t>Concerns </a:t>
            </a:r>
            <a:r>
              <a:rPr lang="en-US" sz="2400" dirty="0"/>
              <a:t>regarding a practitioner’s professional conduct or health status shall be reviewed in accordance with the Medical Staff Professionalism Policy or Practitioner Health Policy, respectively, monitored by the Leadership Council. </a:t>
            </a:r>
          </a:p>
          <a:p>
            <a:pPr marL="285750" indent="-285750"/>
            <a:r>
              <a:rPr lang="en-US" sz="2400" b="1" dirty="0">
                <a:effectLst>
                  <a:outerShdw blurRad="38100" dist="38100" dir="2700000" algn="tl">
                    <a:srgbClr val="000000">
                      <a:alpha val="43137"/>
                    </a:srgbClr>
                  </a:outerShdw>
                </a:effectLst>
              </a:rPr>
              <a:t>Peer review should not be punitive</a:t>
            </a:r>
            <a:r>
              <a:rPr lang="en-US" sz="2400" dirty="0"/>
              <a:t>, however for egregious and repeated patterns where patient safety is critical, suspensions can be </a:t>
            </a:r>
            <a:r>
              <a:rPr lang="en-US" sz="2400" dirty="0" smtClean="0"/>
              <a:t>initiated</a:t>
            </a:r>
            <a:endParaRPr lang="en-US" sz="2400" dirty="0"/>
          </a:p>
        </p:txBody>
      </p:sp>
    </p:spTree>
    <p:extLst>
      <p:ext uri="{BB962C8B-B14F-4D97-AF65-F5344CB8AC3E}">
        <p14:creationId xmlns:p14="http://schemas.microsoft.com/office/powerpoint/2010/main" val="2681438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D135D7C6-D1CC-48EA-B938-2133EAE9C7BF}"/>
              </a:ext>
            </a:extLst>
          </p:cNvPr>
          <p:cNvSpPr txBox="1">
            <a:spLocks/>
          </p:cNvSpPr>
          <p:nvPr/>
        </p:nvSpPr>
        <p:spPr>
          <a:xfrm>
            <a:off x="536175" y="2099061"/>
            <a:ext cx="5053469" cy="3992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Department case review such as LOS or return to OR (one time event)</a:t>
            </a:r>
          </a:p>
          <a:p>
            <a:r>
              <a:rPr lang="en-US" sz="1800" dirty="0" smtClean="0"/>
              <a:t>Quality case review triggered by unacceptable range</a:t>
            </a:r>
          </a:p>
          <a:p>
            <a:r>
              <a:rPr lang="en-US" sz="1800" dirty="0" smtClean="0"/>
              <a:t>Internal practice concerns that can be discussed internally &amp; resolved</a:t>
            </a:r>
          </a:p>
          <a:p>
            <a:r>
              <a:rPr lang="en-US" sz="1800" dirty="0" smtClean="0"/>
              <a:t>M&amp;M, may be escalated to Peer Review committee when needed</a:t>
            </a:r>
          </a:p>
          <a:p>
            <a:r>
              <a:rPr lang="en-US" sz="1800" dirty="0" smtClean="0"/>
              <a:t>Process discussions during safety huddles, risk and compliance briefings, routine quality review and system and process related adjustments are determined</a:t>
            </a:r>
            <a:endParaRPr lang="en-US" sz="1800" dirty="0"/>
          </a:p>
        </p:txBody>
      </p:sp>
      <p:sp>
        <p:nvSpPr>
          <p:cNvPr id="6" name="Content Placeholder 2">
            <a:extLst>
              <a:ext uri="{FF2B5EF4-FFF2-40B4-BE49-F238E27FC236}">
                <a16:creationId xmlns:a16="http://schemas.microsoft.com/office/drawing/2014/main" xmlns="" id="{207C74F6-45E8-4DF5-B935-1EA62EBD65D9}"/>
              </a:ext>
            </a:extLst>
          </p:cNvPr>
          <p:cNvSpPr txBox="1">
            <a:spLocks/>
          </p:cNvSpPr>
          <p:nvPr/>
        </p:nvSpPr>
        <p:spPr>
          <a:xfrm>
            <a:off x="5906380" y="2099061"/>
            <a:ext cx="5765492" cy="4185368"/>
          </a:xfrm>
          <a:prstGeom prst="rect">
            <a:avLst/>
          </a:prstGeom>
        </p:spPr>
        <p:txBody>
          <a:bodyPr vert="horz" lIns="91440" tIns="45720" rIns="91440" bIns="45720" rtlCol="0">
            <a:normAutofit fontScale="25000" lnSpcReduction="2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228600" marR="0" lvl="0" indent="-228600" fontAlgn="auto">
              <a:lnSpc>
                <a:spcPct val="110000"/>
              </a:lnSpc>
              <a:spcBef>
                <a:spcPts val="1000"/>
              </a:spcBef>
              <a:spcAft>
                <a:spcPts val="0"/>
              </a:spcAft>
              <a:buClrTx/>
              <a:buSzTx/>
              <a:tabLst/>
              <a:defRPr/>
            </a:pPr>
            <a:r>
              <a:rPr lang="en-US" sz="7200" dirty="0">
                <a:solidFill>
                  <a:schemeClr val="tx1"/>
                </a:solidFill>
              </a:rPr>
              <a:t>Any event whether conducted at the department level or discussed during safety huddles and concludes that the event should be escalated. Quality reviews, Risk assessments that raises a concern about an individual(s) competency and/or professionalism must be escalated to Medical Staff Office. </a:t>
            </a:r>
          </a:p>
          <a:p>
            <a:pPr marL="228600" marR="0" lvl="0" indent="-228600" fontAlgn="auto">
              <a:lnSpc>
                <a:spcPct val="110000"/>
              </a:lnSpc>
              <a:spcBef>
                <a:spcPts val="1000"/>
              </a:spcBef>
              <a:spcAft>
                <a:spcPts val="0"/>
              </a:spcAft>
              <a:buClrTx/>
              <a:buSzTx/>
              <a:tabLst/>
              <a:defRPr/>
            </a:pPr>
            <a:r>
              <a:rPr lang="en-US" sz="7200" dirty="0">
                <a:solidFill>
                  <a:schemeClr val="tx1"/>
                </a:solidFill>
              </a:rPr>
              <a:t>When events are reported by risk, safety, quality, and/or compliance where a practitioner’s individual clinical performance is of concern, Medical Staff Office must be notified for appropriate next steps and no parallel activities for this specific event should be pursued by any other team.</a:t>
            </a:r>
          </a:p>
          <a:p>
            <a:pPr marL="228600" marR="0" lvl="0" indent="-228600" fontAlgn="auto">
              <a:lnSpc>
                <a:spcPct val="110000"/>
              </a:lnSpc>
              <a:spcBef>
                <a:spcPts val="1000"/>
              </a:spcBef>
              <a:spcAft>
                <a:spcPts val="0"/>
              </a:spcAft>
              <a:buClrTx/>
              <a:buSzTx/>
              <a:tabLst/>
              <a:defRPr/>
            </a:pPr>
            <a:r>
              <a:rPr lang="en-US" sz="7200" dirty="0">
                <a:solidFill>
                  <a:schemeClr val="tx1"/>
                </a:solidFill>
              </a:rPr>
              <a:t>The peer review committees will assess the event, determine what steps are warranted and initiate appropriate workflow to ensure excellence in patient safety is always maintained</a:t>
            </a:r>
            <a:endParaRPr kumimoji="0" lang="en-US" sz="7200" b="0" i="0" u="none" strike="noStrike" kern="1200" cap="none" spc="0" normalizeH="0" baseline="0" noProof="0" dirty="0">
              <a:ln>
                <a:noFill/>
              </a:ln>
              <a:solidFill>
                <a:sysClr val="windowText" lastClr="000000">
                  <a:lumMod val="85000"/>
                  <a:lumOff val="15000"/>
                </a:sysClr>
              </a:solidFill>
              <a:effectLst/>
              <a:uLnTx/>
              <a:uFillTx/>
              <a:ea typeface="+mn-ea"/>
              <a:cs typeface="+mn-cs"/>
            </a:endParaRPr>
          </a:p>
          <a:p>
            <a:pPr marL="0" marR="0" lvl="0" indent="0" algn="l" defTabSz="914400" rtl="0" eaLnBrk="1" fontAlgn="auto" latinLnBrk="0" hangingPunct="1">
              <a:lnSpc>
                <a:spcPct val="112000"/>
              </a:lnSpc>
              <a:spcBef>
                <a:spcPts val="9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orbel" panose="020B0503020204020204"/>
              <a:ea typeface="+mn-ea"/>
              <a:cs typeface="+mn-cs"/>
            </a:endParaRPr>
          </a:p>
          <a:p>
            <a:pPr marL="283464" marR="0" lvl="0" indent="-283464" algn="l" defTabSz="914400" rtl="0" eaLnBrk="1" fontAlgn="auto" latinLnBrk="0" hangingPunct="1">
              <a:lnSpc>
                <a:spcPct val="112000"/>
              </a:lnSpc>
              <a:spcBef>
                <a:spcPts val="9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lumMod val="85000"/>
                  <a:lumOff val="15000"/>
                </a:sysClr>
              </a:solidFill>
              <a:effectLst/>
              <a:uLnTx/>
              <a:uFillTx/>
              <a:latin typeface="Corbel" panose="020B0503020204020204"/>
              <a:ea typeface="+mn-ea"/>
              <a:cs typeface="+mn-cs"/>
            </a:endParaRPr>
          </a:p>
        </p:txBody>
      </p:sp>
      <p:sp>
        <p:nvSpPr>
          <p:cNvPr id="7" name="Title 1">
            <a:extLst>
              <a:ext uri="{FF2B5EF4-FFF2-40B4-BE49-F238E27FC236}">
                <a16:creationId xmlns:a16="http://schemas.microsoft.com/office/drawing/2014/main" xmlns="" id="{64339385-3B3E-47C0-B86E-C8414ABE7BD0}"/>
              </a:ext>
            </a:extLst>
          </p:cNvPr>
          <p:cNvSpPr>
            <a:spLocks noGrp="1"/>
          </p:cNvSpPr>
          <p:nvPr>
            <p:ph type="title"/>
          </p:nvPr>
        </p:nvSpPr>
        <p:spPr>
          <a:xfrm>
            <a:off x="734478" y="877390"/>
            <a:ext cx="4656861" cy="991517"/>
          </a:xfrm>
        </p:spPr>
        <p:txBody>
          <a:bodyPr>
            <a:normAutofit/>
          </a:bodyPr>
          <a:lstStyle/>
          <a:p>
            <a:r>
              <a:rPr lang="en-US" sz="2800" b="1" dirty="0">
                <a:solidFill>
                  <a:srgbClr val="002060"/>
                </a:solidFill>
              </a:rPr>
              <a:t>What components are </a:t>
            </a:r>
            <a:r>
              <a:rPr lang="en-US" sz="2800" b="1" dirty="0">
                <a:solidFill>
                  <a:srgbClr val="002060"/>
                </a:solidFill>
                <a:effectLst>
                  <a:outerShdw blurRad="38100" dist="38100" dir="2700000" algn="tl">
                    <a:srgbClr val="000000">
                      <a:alpha val="43137"/>
                    </a:srgbClr>
                  </a:outerShdw>
                </a:effectLst>
              </a:rPr>
              <a:t>not</a:t>
            </a:r>
            <a:r>
              <a:rPr lang="en-US" sz="2800" b="1" dirty="0">
                <a:solidFill>
                  <a:srgbClr val="002060"/>
                </a:solidFill>
              </a:rPr>
              <a:t> part of a peer review</a:t>
            </a:r>
          </a:p>
        </p:txBody>
      </p:sp>
      <p:sp>
        <p:nvSpPr>
          <p:cNvPr id="8" name="Title 1">
            <a:extLst>
              <a:ext uri="{FF2B5EF4-FFF2-40B4-BE49-F238E27FC236}">
                <a16:creationId xmlns:a16="http://schemas.microsoft.com/office/drawing/2014/main" xmlns="" id="{26D10C8C-DD36-4A6F-B686-189DBB924208}"/>
              </a:ext>
            </a:extLst>
          </p:cNvPr>
          <p:cNvSpPr txBox="1">
            <a:spLocks/>
          </p:cNvSpPr>
          <p:nvPr/>
        </p:nvSpPr>
        <p:spPr>
          <a:xfrm>
            <a:off x="6192618" y="701094"/>
            <a:ext cx="5193015" cy="1344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rgbClr val="1D4169"/>
                </a:solidFill>
                <a:latin typeface="+mn-lt"/>
                <a:ea typeface="+mj-ea"/>
                <a:cs typeface="+mj-cs"/>
              </a:defRPr>
            </a:lvl1pPr>
          </a:lstStyle>
          <a:p>
            <a:r>
              <a:rPr lang="en-US" sz="2800" dirty="0"/>
              <a:t>What components are </a:t>
            </a:r>
            <a:r>
              <a:rPr lang="en-US" sz="2800" dirty="0" smtClean="0"/>
              <a:t>part </a:t>
            </a:r>
            <a:r>
              <a:rPr lang="en-US" sz="2800" dirty="0"/>
              <a:t>of peer </a:t>
            </a:r>
            <a:r>
              <a:rPr lang="en-US" sz="2800" dirty="0" smtClean="0"/>
              <a:t>review </a:t>
            </a:r>
            <a:r>
              <a:rPr lang="en-US" sz="3600" dirty="0">
                <a:solidFill>
                  <a:srgbClr val="FF0000"/>
                </a:solidFill>
                <a:effectLst>
                  <a:outerShdw blurRad="38100" dist="38100" dir="2700000" algn="tl">
                    <a:srgbClr val="000000">
                      <a:alpha val="43137"/>
                    </a:srgbClr>
                  </a:outerShdw>
                </a:effectLst>
              </a:rPr>
              <a:t>only</a:t>
            </a:r>
            <a:endParaRPr lang="en-US" sz="3600" dirty="0"/>
          </a:p>
        </p:txBody>
      </p:sp>
    </p:spTree>
    <p:extLst>
      <p:ext uri="{BB962C8B-B14F-4D97-AF65-F5344CB8AC3E}">
        <p14:creationId xmlns:p14="http://schemas.microsoft.com/office/powerpoint/2010/main" val="202739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733" y="45846"/>
            <a:ext cx="11448215" cy="5309926"/>
          </a:xfrm>
          <a:prstGeom prst="rect">
            <a:avLst/>
          </a:prstGeom>
        </p:spPr>
      </p:pic>
      <p:sp>
        <p:nvSpPr>
          <p:cNvPr id="3" name="TextBox 2"/>
          <p:cNvSpPr txBox="1"/>
          <p:nvPr/>
        </p:nvSpPr>
        <p:spPr>
          <a:xfrm>
            <a:off x="595738" y="5590902"/>
            <a:ext cx="11239210" cy="830997"/>
          </a:xfrm>
          <a:prstGeom prst="rect">
            <a:avLst/>
          </a:prstGeom>
          <a:noFill/>
        </p:spPr>
        <p:txBody>
          <a:bodyPr wrap="square" rtlCol="0">
            <a:spAutoFit/>
          </a:bodyPr>
          <a:lstStyle/>
          <a:p>
            <a:r>
              <a:rPr lang="en-US" sz="2400" dirty="0" smtClean="0">
                <a:ln w="0"/>
                <a:solidFill>
                  <a:srgbClr val="C00000"/>
                </a:solidFill>
                <a:effectLst>
                  <a:outerShdw blurRad="38100" dist="19050" dir="2700000" algn="tl" rotWithShape="0">
                    <a:schemeClr val="dk1">
                      <a:alpha val="40000"/>
                    </a:schemeClr>
                  </a:outerShdw>
                </a:effectLst>
              </a:rPr>
              <a:t>Cred2bill team has implemented customized versions to meet your organizational needs and culture</a:t>
            </a:r>
            <a:endParaRPr lang="en-US" sz="2400"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167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chemeClr val="tx2">
                    <a:lumMod val="60000"/>
                    <a:lumOff val="40000"/>
                  </a:schemeClr>
                </a:solidFill>
              </a:rPr>
              <a:t>Current State - Provider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1120" y="1463169"/>
            <a:ext cx="1828800" cy="1188720"/>
          </a:xfrm>
          <a:prstGeom prst="rect">
            <a:avLst/>
          </a:prstGeom>
        </p:spPr>
      </p:pic>
      <p:sp>
        <p:nvSpPr>
          <p:cNvPr id="5" name="Rectangle 4"/>
          <p:cNvSpPr/>
          <p:nvPr/>
        </p:nvSpPr>
        <p:spPr>
          <a:xfrm>
            <a:off x="8934426" y="3161571"/>
            <a:ext cx="1625371" cy="457200"/>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Onboarding</a:t>
            </a:r>
            <a:endParaRPr lang="en-US" dirty="0"/>
          </a:p>
        </p:txBody>
      </p:sp>
      <p:sp>
        <p:nvSpPr>
          <p:cNvPr id="6" name="Rectangle 5"/>
          <p:cNvSpPr/>
          <p:nvPr/>
        </p:nvSpPr>
        <p:spPr>
          <a:xfrm>
            <a:off x="8953066" y="3725248"/>
            <a:ext cx="1625371" cy="457200"/>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MEC</a:t>
            </a:r>
            <a:r>
              <a:rPr lang="en-US" dirty="0" smtClean="0"/>
              <a:t>/Board</a:t>
            </a:r>
            <a:endParaRPr lang="en-US" dirty="0"/>
          </a:p>
        </p:txBody>
      </p:sp>
      <p:sp>
        <p:nvSpPr>
          <p:cNvPr id="7" name="Rectangle 6"/>
          <p:cNvSpPr/>
          <p:nvPr/>
        </p:nvSpPr>
        <p:spPr>
          <a:xfrm>
            <a:off x="8960552" y="4294456"/>
            <a:ext cx="1625371" cy="457200"/>
          </a:xfrm>
          <a:prstGeom prst="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Clinical/Quality</a:t>
            </a:r>
            <a:endParaRPr lang="en-US" dirty="0"/>
          </a:p>
        </p:txBody>
      </p:sp>
      <p:pic>
        <p:nvPicPr>
          <p:cNvPr id="8" name="Picture 7"/>
          <p:cNvPicPr>
            <a:picLocks noChangeAspect="1"/>
          </p:cNvPicPr>
          <p:nvPr/>
        </p:nvPicPr>
        <p:blipFill>
          <a:blip r:embed="rId3"/>
          <a:stretch>
            <a:fillRect/>
          </a:stretch>
        </p:blipFill>
        <p:spPr>
          <a:xfrm>
            <a:off x="1756655" y="1946537"/>
            <a:ext cx="6535478" cy="8748518"/>
          </a:xfrm>
          <a:prstGeom prst="rect">
            <a:avLst/>
          </a:prstGeom>
        </p:spPr>
      </p:pic>
      <p:graphicFrame>
        <p:nvGraphicFramePr>
          <p:cNvPr id="4" name="Content Placeholder 5"/>
          <p:cNvGraphicFramePr>
            <a:graphicFrameLocks/>
          </p:cNvGraphicFramePr>
          <p:nvPr>
            <p:extLst>
              <p:ext uri="{D42A27DB-BD31-4B8C-83A1-F6EECF244321}">
                <p14:modId xmlns:p14="http://schemas.microsoft.com/office/powerpoint/2010/main" val="2428389449"/>
              </p:ext>
            </p:extLst>
          </p:nvPr>
        </p:nvGraphicFramePr>
        <p:xfrm>
          <a:off x="1525457" y="1239603"/>
          <a:ext cx="7820063" cy="5081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0384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1" y="365126"/>
            <a:ext cx="10844349" cy="932094"/>
          </a:xfrm>
        </p:spPr>
        <p:txBody>
          <a:bodyPr>
            <a:normAutofit fontScale="90000"/>
          </a:bodyPr>
          <a:lstStyle/>
          <a:p>
            <a:r>
              <a:rPr lang="en-US" sz="4000" b="1" dirty="0" smtClean="0">
                <a:solidFill>
                  <a:srgbClr val="002060"/>
                </a:solidFill>
              </a:rPr>
              <a:t>Who should be part of this…. Be effective and seamless</a:t>
            </a:r>
            <a:endParaRPr lang="en-US" sz="4000" b="1" dirty="0">
              <a:solidFill>
                <a:srgbClr val="002060"/>
              </a:solidFill>
            </a:endParaRPr>
          </a:p>
        </p:txBody>
      </p:sp>
      <p:pic>
        <p:nvPicPr>
          <p:cNvPr id="4" name="Picture 3" descr="MCj04395870000[1]"/>
          <p:cNvPicPr>
            <a:picLocks noChangeAspect="1" noChangeArrowheads="1"/>
          </p:cNvPicPr>
          <p:nvPr/>
        </p:nvPicPr>
        <p:blipFill>
          <a:blip r:embed="rId2" cstate="print"/>
          <a:srcRect/>
          <a:stretch>
            <a:fillRect/>
          </a:stretch>
        </p:blipFill>
        <p:spPr bwMode="auto">
          <a:xfrm>
            <a:off x="2866839" y="1782212"/>
            <a:ext cx="6467475" cy="5159375"/>
          </a:xfrm>
          <a:prstGeom prst="rect">
            <a:avLst/>
          </a:prstGeom>
          <a:noFill/>
        </p:spPr>
      </p:pic>
      <p:sp>
        <p:nvSpPr>
          <p:cNvPr id="5" name="Text Box 5"/>
          <p:cNvSpPr txBox="1">
            <a:spLocks noChangeArrowheads="1"/>
          </p:cNvSpPr>
          <p:nvPr/>
        </p:nvSpPr>
        <p:spPr bwMode="auto">
          <a:xfrm>
            <a:off x="5235059" y="1905001"/>
            <a:ext cx="1912938" cy="646331"/>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b="1" dirty="0">
                <a:solidFill>
                  <a:schemeClr val="bg1"/>
                </a:solidFill>
              </a:rPr>
              <a:t>Recruitment / Contracts</a:t>
            </a:r>
          </a:p>
        </p:txBody>
      </p:sp>
      <p:sp>
        <p:nvSpPr>
          <p:cNvPr id="6" name="Text Box 6"/>
          <p:cNvSpPr txBox="1">
            <a:spLocks noChangeArrowheads="1"/>
          </p:cNvSpPr>
          <p:nvPr/>
        </p:nvSpPr>
        <p:spPr bwMode="auto">
          <a:xfrm>
            <a:off x="7508876" y="2782670"/>
            <a:ext cx="1635125" cy="646331"/>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chemeClr val="bg1"/>
                </a:solidFill>
              </a:rPr>
              <a:t>Onboarding / Navigation</a:t>
            </a:r>
          </a:p>
        </p:txBody>
      </p:sp>
      <p:sp>
        <p:nvSpPr>
          <p:cNvPr id="7" name="Text Box 7"/>
          <p:cNvSpPr txBox="1">
            <a:spLocks noChangeArrowheads="1"/>
          </p:cNvSpPr>
          <p:nvPr/>
        </p:nvSpPr>
        <p:spPr bwMode="auto">
          <a:xfrm>
            <a:off x="6781800" y="4724401"/>
            <a:ext cx="1752600" cy="646331"/>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b="1" dirty="0">
                <a:solidFill>
                  <a:schemeClr val="bg1"/>
                </a:solidFill>
              </a:rPr>
              <a:t>Credentialing Hospital/Payer</a:t>
            </a:r>
          </a:p>
        </p:txBody>
      </p:sp>
      <p:sp>
        <p:nvSpPr>
          <p:cNvPr id="8" name="Text Box 8"/>
          <p:cNvSpPr txBox="1">
            <a:spLocks noChangeArrowheads="1"/>
          </p:cNvSpPr>
          <p:nvPr/>
        </p:nvSpPr>
        <p:spPr bwMode="auto">
          <a:xfrm>
            <a:off x="5407984" y="3331749"/>
            <a:ext cx="1516062" cy="461665"/>
          </a:xfrm>
          <a:prstGeom prst="rect">
            <a:avLst/>
          </a:prstGeom>
          <a:noFill/>
          <a:ln w="12700">
            <a:noFill/>
            <a:miter lim="800000"/>
            <a:headEnd type="none" w="sm" len="sm"/>
            <a:tailEnd type="none" w="sm" len="sm"/>
          </a:ln>
          <a:effectLst/>
        </p:spPr>
        <p:txBody>
          <a:bodyPr>
            <a:spAutoFit/>
          </a:bodyPr>
          <a:lstStyle/>
          <a:p>
            <a:pPr>
              <a:spcBef>
                <a:spcPct val="50000"/>
              </a:spcBef>
            </a:pPr>
            <a:r>
              <a:rPr lang="en-US" sz="2400" b="1" dirty="0"/>
              <a:t>Clinician</a:t>
            </a:r>
          </a:p>
        </p:txBody>
      </p:sp>
      <p:sp>
        <p:nvSpPr>
          <p:cNvPr id="9" name="Text Box 9"/>
          <p:cNvSpPr txBox="1">
            <a:spLocks noChangeArrowheads="1"/>
          </p:cNvSpPr>
          <p:nvPr/>
        </p:nvSpPr>
        <p:spPr bwMode="auto">
          <a:xfrm>
            <a:off x="3142054" y="2868074"/>
            <a:ext cx="1998662" cy="646331"/>
          </a:xfrm>
          <a:prstGeom prst="rect">
            <a:avLst/>
          </a:prstGeom>
          <a:noFill/>
          <a:ln w="12700">
            <a:noFill/>
            <a:miter lim="800000"/>
            <a:headEnd type="none" w="sm" len="sm"/>
            <a:tailEnd type="none" w="sm" len="sm"/>
          </a:ln>
          <a:effectLst/>
        </p:spPr>
        <p:txBody>
          <a:bodyPr>
            <a:spAutoFit/>
          </a:bodyPr>
          <a:lstStyle/>
          <a:p>
            <a:pPr>
              <a:spcBef>
                <a:spcPct val="50000"/>
              </a:spcBef>
            </a:pPr>
            <a:r>
              <a:rPr lang="en-US" b="1" dirty="0">
                <a:solidFill>
                  <a:schemeClr val="bg1"/>
                </a:solidFill>
              </a:rPr>
              <a:t>Technology  / Coding/Billing</a:t>
            </a:r>
          </a:p>
        </p:txBody>
      </p:sp>
      <p:sp>
        <p:nvSpPr>
          <p:cNvPr id="10" name="Text Box 10"/>
          <p:cNvSpPr txBox="1">
            <a:spLocks noChangeArrowheads="1"/>
          </p:cNvSpPr>
          <p:nvPr/>
        </p:nvSpPr>
        <p:spPr bwMode="auto">
          <a:xfrm>
            <a:off x="3581401" y="4800601"/>
            <a:ext cx="2041525" cy="646331"/>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b="1" dirty="0">
                <a:solidFill>
                  <a:schemeClr val="bg1"/>
                </a:solidFill>
                <a:effectLst>
                  <a:outerShdw blurRad="38100" dist="38100" dir="2700000" algn="tl">
                    <a:srgbClr val="C0C0C0"/>
                  </a:outerShdw>
                </a:effectLst>
              </a:rPr>
              <a:t>Practice Readiness Mentors</a:t>
            </a:r>
          </a:p>
        </p:txBody>
      </p:sp>
    </p:spTree>
    <p:extLst>
      <p:ext uri="{BB962C8B-B14F-4D97-AF65-F5344CB8AC3E}">
        <p14:creationId xmlns:p14="http://schemas.microsoft.com/office/powerpoint/2010/main" val="1783268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6946" y="579469"/>
            <a:ext cx="4438380" cy="9263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02060"/>
                </a:solidFill>
              </a:rPr>
              <a:t>Who are Cred2bill?</a:t>
            </a:r>
            <a:endParaRPr lang="en-US" sz="4000" b="1" dirty="0">
              <a:solidFill>
                <a:srgbClr val="002060"/>
              </a:solidFill>
            </a:endParaRPr>
          </a:p>
        </p:txBody>
      </p:sp>
      <p:sp>
        <p:nvSpPr>
          <p:cNvPr id="3" name="Content Placeholder 12">
            <a:extLst>
              <a:ext uri="{FF2B5EF4-FFF2-40B4-BE49-F238E27FC236}">
                <a16:creationId xmlns:a16="http://schemas.microsoft.com/office/drawing/2014/main" xmlns="" id="{B3B7D2F0-D16B-4916-87C1-9B29D9E765CF}"/>
              </a:ext>
            </a:extLst>
          </p:cNvPr>
          <p:cNvSpPr txBox="1">
            <a:spLocks/>
          </p:cNvSpPr>
          <p:nvPr/>
        </p:nvSpPr>
        <p:spPr>
          <a:xfrm>
            <a:off x="616946" y="1519560"/>
            <a:ext cx="4726236" cy="4525963"/>
          </a:xfrm>
          <a:prstGeom prst="rect">
            <a:avLst/>
          </a:prstGeom>
          <a:ln>
            <a:solidFill>
              <a:srgbClr val="C00000"/>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t>Proactive, problem solvers</a:t>
            </a:r>
          </a:p>
          <a:p>
            <a:r>
              <a:rPr lang="en-ZA" dirty="0" smtClean="0"/>
              <a:t>Help facilitate collaboration, mutual respect and find common ground</a:t>
            </a:r>
          </a:p>
          <a:p>
            <a:r>
              <a:rPr lang="en-ZA" dirty="0" smtClean="0"/>
              <a:t>If you include us in your planning, we might be able to suggest alternate methodologies to help expedite any bottle necks – just maybe</a:t>
            </a:r>
          </a:p>
          <a:p>
            <a:r>
              <a:rPr lang="en-ZA" dirty="0" smtClean="0">
                <a:solidFill>
                  <a:srgbClr val="F36F59"/>
                </a:solidFill>
              </a:rPr>
              <a:t>Be your voice, where and when needed</a:t>
            </a:r>
          </a:p>
          <a:p>
            <a:endParaRPr lang="en-ZA" sz="3200" dirty="0"/>
          </a:p>
        </p:txBody>
      </p:sp>
      <p:sp>
        <p:nvSpPr>
          <p:cNvPr id="4" name="Content Placeholder 12">
            <a:extLst>
              <a:ext uri="{FF2B5EF4-FFF2-40B4-BE49-F238E27FC236}">
                <a16:creationId xmlns:a16="http://schemas.microsoft.com/office/drawing/2014/main" xmlns="" id="{B3B7D2F0-D16B-4916-87C1-9B29D9E765CF}"/>
              </a:ext>
            </a:extLst>
          </p:cNvPr>
          <p:cNvSpPr txBox="1">
            <a:spLocks/>
          </p:cNvSpPr>
          <p:nvPr/>
        </p:nvSpPr>
        <p:spPr>
          <a:xfrm>
            <a:off x="6268597" y="1505788"/>
            <a:ext cx="5067759" cy="4525963"/>
          </a:xfrm>
          <a:prstGeom prst="rect">
            <a:avLst/>
          </a:prstGeom>
          <a:ln>
            <a:solidFill>
              <a:srgbClr val="C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ZA" sz="2600" dirty="0"/>
              <a:t>Medical Staff: – credentialing and privileging for hospitals</a:t>
            </a:r>
          </a:p>
          <a:p>
            <a:pPr>
              <a:spcBef>
                <a:spcPts val="1200"/>
              </a:spcBef>
            </a:pPr>
            <a:r>
              <a:rPr lang="en-ZA" sz="2600" dirty="0"/>
              <a:t>Payer Enrolment: commercial and non-commercial payers</a:t>
            </a:r>
          </a:p>
          <a:p>
            <a:pPr>
              <a:spcBef>
                <a:spcPts val="1200"/>
              </a:spcBef>
            </a:pPr>
            <a:r>
              <a:rPr lang="en-ZA" sz="2600" dirty="0">
                <a:solidFill>
                  <a:srgbClr val="F36F59"/>
                </a:solidFill>
              </a:rPr>
              <a:t>FPPE, OPPE, Professionalism and Clinical Competency</a:t>
            </a:r>
          </a:p>
          <a:p>
            <a:pPr>
              <a:spcBef>
                <a:spcPts val="1200"/>
              </a:spcBef>
            </a:pPr>
            <a:r>
              <a:rPr lang="en-ZA" sz="2600" dirty="0">
                <a:solidFill>
                  <a:srgbClr val="F36F59"/>
                </a:solidFill>
              </a:rPr>
              <a:t>Legal and Compliance: Bylaws, policies, Joint Commission and CMS as it relates to Medical Staff standards</a:t>
            </a:r>
          </a:p>
        </p:txBody>
      </p:sp>
      <p:sp>
        <p:nvSpPr>
          <p:cNvPr id="5" name="Title 1"/>
          <p:cNvSpPr txBox="1">
            <a:spLocks/>
          </p:cNvSpPr>
          <p:nvPr/>
        </p:nvSpPr>
        <p:spPr>
          <a:xfrm>
            <a:off x="6400800" y="274638"/>
            <a:ext cx="493555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2060"/>
                </a:solidFill>
              </a:rPr>
              <a:t>Cred2bill does what? </a:t>
            </a:r>
          </a:p>
        </p:txBody>
      </p:sp>
    </p:spTree>
    <p:extLst>
      <p:ext uri="{BB962C8B-B14F-4D97-AF65-F5344CB8AC3E}">
        <p14:creationId xmlns:p14="http://schemas.microsoft.com/office/powerpoint/2010/main" val="330895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Payer Enrollment</a:t>
            </a:r>
            <a:endParaRPr lang="en-US" dirty="0"/>
          </a:p>
        </p:txBody>
      </p:sp>
      <p:sp>
        <p:nvSpPr>
          <p:cNvPr id="4" name="Content Placeholder 3">
            <a:extLst>
              <a:ext uri="{FF2B5EF4-FFF2-40B4-BE49-F238E27FC236}">
                <a16:creationId xmlns:a16="http://schemas.microsoft.com/office/drawing/2014/main" xmlns="" id="{A9882CF9-092E-445E-92EB-5C4EBA017B51}"/>
              </a:ext>
            </a:extLst>
          </p:cNvPr>
          <p:cNvSpPr>
            <a:spLocks noGrp="1"/>
          </p:cNvSpPr>
          <p:nvPr>
            <p:ph idx="1"/>
          </p:nvPr>
        </p:nvSpPr>
        <p:spPr>
          <a:xfrm>
            <a:off x="838200" y="1825625"/>
            <a:ext cx="5221406" cy="4351338"/>
          </a:xfrm>
          <a:prstGeom prst="rect">
            <a:avLst/>
          </a:prstGeom>
        </p:spPr>
        <p:txBody>
          <a:bodyPr wrap="square">
            <a:spAutoFit/>
          </a:bodyPr>
          <a:lstStyle/>
          <a:p>
            <a:pPr marL="228600" lvl="0" indent="-228600">
              <a:spcBef>
                <a:spcPts val="1200"/>
              </a:spcBef>
              <a:buFont typeface="Arial" panose="020B0604020202020204" pitchFamily="34" charset="0"/>
              <a:buChar char="•"/>
            </a:pPr>
            <a:r>
              <a:rPr lang="en-ZA" sz="2800" dirty="0">
                <a:solidFill>
                  <a:prstClr val="black"/>
                </a:solidFill>
              </a:rPr>
              <a:t>Commercial Payer Applications – Initial &amp; Recredentialing</a:t>
            </a:r>
          </a:p>
          <a:p>
            <a:pPr marL="228600" lvl="0" indent="-228600">
              <a:spcBef>
                <a:spcPts val="1200"/>
              </a:spcBef>
              <a:buFont typeface="Arial" panose="020B0604020202020204" pitchFamily="34" charset="0"/>
              <a:buChar char="•"/>
            </a:pPr>
            <a:r>
              <a:rPr lang="en-ZA" sz="2800" dirty="0">
                <a:solidFill>
                  <a:prstClr val="black"/>
                </a:solidFill>
              </a:rPr>
              <a:t>Medicare Applications – Initial and Revalidations</a:t>
            </a:r>
          </a:p>
          <a:p>
            <a:pPr marL="228600" lvl="0" indent="-228600">
              <a:spcBef>
                <a:spcPts val="1200"/>
              </a:spcBef>
              <a:buFont typeface="Arial" panose="020B0604020202020204" pitchFamily="34" charset="0"/>
              <a:buChar char="•"/>
            </a:pPr>
            <a:r>
              <a:rPr lang="en-ZA" sz="2800" dirty="0">
                <a:solidFill>
                  <a:prstClr val="black"/>
                </a:solidFill>
              </a:rPr>
              <a:t>Medicaid Applications – Initial and Revalidations</a:t>
            </a:r>
          </a:p>
          <a:p>
            <a:pPr marL="228600" lvl="0" indent="-228600">
              <a:spcBef>
                <a:spcPts val="1200"/>
              </a:spcBef>
              <a:buFont typeface="Arial" panose="020B0604020202020204" pitchFamily="34" charset="0"/>
              <a:buChar char="•"/>
            </a:pPr>
            <a:r>
              <a:rPr lang="en-ZA" sz="2800" dirty="0">
                <a:solidFill>
                  <a:prstClr val="black"/>
                </a:solidFill>
              </a:rPr>
              <a:t>Contracts and claim reviews</a:t>
            </a:r>
          </a:p>
          <a:p>
            <a:pPr marL="228600" lvl="0" indent="-228600">
              <a:spcBef>
                <a:spcPts val="1200"/>
              </a:spcBef>
              <a:buFont typeface="Arial" panose="020B0604020202020204" pitchFamily="34" charset="0"/>
              <a:buChar char="•"/>
            </a:pPr>
            <a:r>
              <a:rPr lang="en-ZA" sz="2800" dirty="0">
                <a:solidFill>
                  <a:prstClr val="black"/>
                </a:solidFill>
              </a:rPr>
              <a:t>Commercial payer rosters &amp; Demographic Maintenance</a:t>
            </a:r>
          </a:p>
        </p:txBody>
      </p:sp>
      <p:pic>
        <p:nvPicPr>
          <p:cNvPr id="5" name="Picture Placeholder 7" descr="Abstract polygon architecture" title="Abstract polygon architecture">
            <a:extLst>
              <a:ext uri="{FF2B5EF4-FFF2-40B4-BE49-F238E27FC236}">
                <a16:creationId xmlns:a16="http://schemas.microsoft.com/office/drawing/2014/main" xmlns="" id="{6B240C60-4E94-4719-888A-03F0006CF77A}"/>
              </a:ext>
            </a:extLst>
          </p:cNvPr>
          <p:cNvPicPr>
            <a:picLocks noChangeAspect="1"/>
          </p:cNvPicPr>
          <p:nvPr/>
        </p:nvPicPr>
        <p:blipFill>
          <a:blip r:embed="rId2"/>
          <a:stretch>
            <a:fillRect/>
          </a:stretch>
        </p:blipFill>
        <p:spPr>
          <a:xfrm>
            <a:off x="6771584" y="144000"/>
            <a:ext cx="5275131" cy="6048000"/>
          </a:xfrm>
          <a:prstGeom prst="rect">
            <a:avLst/>
          </a:prstGeom>
        </p:spPr>
      </p:pic>
      <p:sp>
        <p:nvSpPr>
          <p:cNvPr id="6" name="Title 1">
            <a:extLst>
              <a:ext uri="{FF2B5EF4-FFF2-40B4-BE49-F238E27FC236}">
                <a16:creationId xmlns:a16="http://schemas.microsoft.com/office/drawing/2014/main" xmlns="" id="{3EF22D8D-C408-4D9F-A88A-FA126A3DE479}"/>
              </a:ext>
            </a:extLst>
          </p:cNvPr>
          <p:cNvSpPr txBox="1">
            <a:spLocks/>
          </p:cNvSpPr>
          <p:nvPr/>
        </p:nvSpPr>
        <p:spPr>
          <a:xfrm>
            <a:off x="7491048" y="2552373"/>
            <a:ext cx="3836200" cy="3044399"/>
          </a:xfrm>
          <a:prstGeom prst="rect">
            <a:avLst/>
          </a:prstGeom>
          <a:solidFill>
            <a:schemeClr val="accent1">
              <a:lumMod val="50000"/>
            </a:schemeClr>
          </a:solidFill>
        </p:spPr>
        <p:txBody>
          <a:bodyPr/>
          <a:lstStyle>
            <a:lvl1pPr algn="l" defTabSz="914400" rtl="0" eaLnBrk="1" latinLnBrk="0" hangingPunct="1">
              <a:lnSpc>
                <a:spcPct val="90000"/>
              </a:lnSpc>
              <a:spcBef>
                <a:spcPct val="0"/>
              </a:spcBef>
              <a:buNone/>
              <a:defRPr sz="4400" kern="1200">
                <a:solidFill>
                  <a:srgbClr val="1D4169"/>
                </a:solidFill>
                <a:latin typeface="+mn-lt"/>
                <a:ea typeface="+mj-ea"/>
                <a:cs typeface="+mj-cs"/>
              </a:defRPr>
            </a:lvl1pPr>
          </a:lstStyle>
          <a:p>
            <a:r>
              <a:rPr lang="en-ZA" dirty="0">
                <a:solidFill>
                  <a:schemeClr val="bg1"/>
                </a:solidFill>
              </a:rPr>
              <a:t>About Us</a:t>
            </a:r>
          </a:p>
        </p:txBody>
      </p:sp>
      <p:sp>
        <p:nvSpPr>
          <p:cNvPr id="9" name="Subtitle 24">
            <a:extLst>
              <a:ext uri="{FF2B5EF4-FFF2-40B4-BE49-F238E27FC236}">
                <a16:creationId xmlns:a16="http://schemas.microsoft.com/office/drawing/2014/main" xmlns="" id="{A71A3FCE-EB14-4DD0-A31E-2D56D37DC1BF}"/>
              </a:ext>
            </a:extLst>
          </p:cNvPr>
          <p:cNvSpPr txBox="1">
            <a:spLocks/>
          </p:cNvSpPr>
          <p:nvPr/>
        </p:nvSpPr>
        <p:spPr>
          <a:xfrm>
            <a:off x="7491049" y="4333751"/>
            <a:ext cx="3836200" cy="1263021"/>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b="1" dirty="0">
                <a:solidFill>
                  <a:schemeClr val="bg1"/>
                </a:solidFill>
              </a:rPr>
              <a:t>What do we do?</a:t>
            </a:r>
          </a:p>
          <a:p>
            <a:r>
              <a:rPr lang="en-ZA" sz="2400" b="1" dirty="0">
                <a:solidFill>
                  <a:schemeClr val="bg1"/>
                </a:solidFill>
              </a:rPr>
              <a:t>Payer </a:t>
            </a:r>
            <a:r>
              <a:rPr lang="en-ZA" sz="2400" b="1" dirty="0" smtClean="0">
                <a:solidFill>
                  <a:schemeClr val="bg1"/>
                </a:solidFill>
              </a:rPr>
              <a:t>Enrollment</a:t>
            </a:r>
            <a:endParaRPr lang="en-ZA" sz="2400" b="1" dirty="0">
              <a:solidFill>
                <a:schemeClr val="bg1"/>
              </a:solidFill>
            </a:endParaRPr>
          </a:p>
        </p:txBody>
      </p:sp>
    </p:spTree>
    <p:extLst>
      <p:ext uri="{BB962C8B-B14F-4D97-AF65-F5344CB8AC3E}">
        <p14:creationId xmlns:p14="http://schemas.microsoft.com/office/powerpoint/2010/main" val="1123701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39770" cy="999651"/>
          </a:xfrm>
        </p:spPr>
        <p:txBody>
          <a:bodyPr/>
          <a:lstStyle/>
          <a:p>
            <a:r>
              <a:rPr lang="en-US" b="1" dirty="0" smtClean="0"/>
              <a:t>Medical Staff Services</a:t>
            </a:r>
            <a:endParaRPr lang="en-US" b="1" dirty="0"/>
          </a:p>
        </p:txBody>
      </p:sp>
      <p:sp>
        <p:nvSpPr>
          <p:cNvPr id="5" name="Content Placeholder 12">
            <a:extLst>
              <a:ext uri="{FF2B5EF4-FFF2-40B4-BE49-F238E27FC236}">
                <a16:creationId xmlns:a16="http://schemas.microsoft.com/office/drawing/2014/main" xmlns="" id="{B3B7D2F0-D16B-4916-87C1-9B29D9E765CF}"/>
              </a:ext>
            </a:extLst>
          </p:cNvPr>
          <p:cNvSpPr>
            <a:spLocks noGrp="1"/>
          </p:cNvSpPr>
          <p:nvPr>
            <p:ph sz="half" idx="1"/>
          </p:nvPr>
        </p:nvSpPr>
        <p:spPr>
          <a:xfrm>
            <a:off x="518614" y="1364776"/>
            <a:ext cx="5759356" cy="5493224"/>
          </a:xfrm>
        </p:spPr>
        <p:txBody>
          <a:bodyPr>
            <a:noAutofit/>
          </a:bodyPr>
          <a:lstStyle/>
          <a:p>
            <a:pPr indent="0">
              <a:lnSpc>
                <a:spcPct val="100000"/>
              </a:lnSpc>
              <a:spcBef>
                <a:spcPts val="0"/>
              </a:spcBef>
              <a:spcAft>
                <a:spcPts val="600"/>
              </a:spcAft>
            </a:pPr>
            <a:r>
              <a:rPr lang="en-ZA" sz="2400" dirty="0">
                <a:solidFill>
                  <a:schemeClr val="tx1"/>
                </a:solidFill>
              </a:rPr>
              <a:t>Credentialing and privileging for hospitals and practices, build privilege forms and streamline process</a:t>
            </a:r>
          </a:p>
          <a:p>
            <a:pPr indent="0">
              <a:lnSpc>
                <a:spcPct val="100000"/>
              </a:lnSpc>
              <a:spcBef>
                <a:spcPts val="0"/>
              </a:spcBef>
              <a:spcAft>
                <a:spcPts val="600"/>
              </a:spcAft>
            </a:pPr>
            <a:r>
              <a:rPr lang="en-ZA" sz="2400" dirty="0">
                <a:solidFill>
                  <a:schemeClr val="tx1"/>
                </a:solidFill>
              </a:rPr>
              <a:t>Peer Review, FPPE, OPPE, Professionalism standards and Clinical Competency</a:t>
            </a:r>
          </a:p>
          <a:p>
            <a:pPr indent="0">
              <a:lnSpc>
                <a:spcPct val="100000"/>
              </a:lnSpc>
              <a:spcBef>
                <a:spcPts val="0"/>
              </a:spcBef>
              <a:spcAft>
                <a:spcPts val="600"/>
              </a:spcAft>
            </a:pPr>
            <a:r>
              <a:rPr lang="en-ZA" sz="2400" dirty="0">
                <a:solidFill>
                  <a:schemeClr val="tx1"/>
                </a:solidFill>
              </a:rPr>
              <a:t>Legal and Compliance, bylaws, policies, Joint Commission and CMS standards </a:t>
            </a:r>
            <a:endParaRPr lang="en-ZA" sz="2400" dirty="0" smtClean="0">
              <a:solidFill>
                <a:schemeClr val="tx1"/>
              </a:solidFill>
            </a:endParaRPr>
          </a:p>
          <a:p>
            <a:pPr indent="0">
              <a:lnSpc>
                <a:spcPct val="100000"/>
              </a:lnSpc>
              <a:spcBef>
                <a:spcPts val="0"/>
              </a:spcBef>
              <a:spcAft>
                <a:spcPts val="600"/>
              </a:spcAft>
            </a:pPr>
            <a:r>
              <a:rPr lang="en-ZA" sz="2400" dirty="0" smtClean="0">
                <a:solidFill>
                  <a:schemeClr val="tx1"/>
                </a:solidFill>
              </a:rPr>
              <a:t>Train </a:t>
            </a:r>
            <a:r>
              <a:rPr lang="en-ZA" sz="2400" dirty="0">
                <a:solidFill>
                  <a:schemeClr val="tx1"/>
                </a:solidFill>
              </a:rPr>
              <a:t>new MSS leaders on fiduciary responsibilities </a:t>
            </a:r>
            <a:endParaRPr lang="en-ZA" sz="2400" dirty="0" smtClean="0">
              <a:solidFill>
                <a:schemeClr val="tx1"/>
              </a:solidFill>
            </a:endParaRPr>
          </a:p>
          <a:p>
            <a:pPr indent="0">
              <a:lnSpc>
                <a:spcPct val="100000"/>
              </a:lnSpc>
              <a:spcBef>
                <a:spcPts val="0"/>
              </a:spcBef>
              <a:spcAft>
                <a:spcPts val="600"/>
              </a:spcAft>
            </a:pPr>
            <a:r>
              <a:rPr lang="en-ZA" sz="2400" dirty="0" smtClean="0">
                <a:solidFill>
                  <a:schemeClr val="tx1"/>
                </a:solidFill>
              </a:rPr>
              <a:t>Assess </a:t>
            </a:r>
            <a:r>
              <a:rPr lang="en-ZA" sz="2400" dirty="0">
                <a:solidFill>
                  <a:schemeClr val="tx1"/>
                </a:solidFill>
              </a:rPr>
              <a:t>internal processes, technology, competency </a:t>
            </a:r>
            <a:r>
              <a:rPr lang="en-ZA" sz="2400" dirty="0" smtClean="0">
                <a:solidFill>
                  <a:schemeClr val="tx1"/>
                </a:solidFill>
              </a:rPr>
              <a:t>and </a:t>
            </a:r>
            <a:r>
              <a:rPr lang="en-ZA" sz="2400" dirty="0">
                <a:solidFill>
                  <a:schemeClr val="tx1"/>
                </a:solidFill>
              </a:rPr>
              <a:t>submit a gap analysis </a:t>
            </a:r>
            <a:r>
              <a:rPr lang="en-ZA" sz="2400" dirty="0" smtClean="0">
                <a:solidFill>
                  <a:schemeClr val="tx1"/>
                </a:solidFill>
              </a:rPr>
              <a:t>– </a:t>
            </a:r>
            <a:r>
              <a:rPr lang="en-ZA" sz="2400" dirty="0">
                <a:solidFill>
                  <a:schemeClr val="tx1"/>
                </a:solidFill>
              </a:rPr>
              <a:t>based on Lean concepts</a:t>
            </a:r>
          </a:p>
          <a:p>
            <a:pPr indent="0">
              <a:spcBef>
                <a:spcPts val="0"/>
              </a:spcBef>
              <a:spcAft>
                <a:spcPts val="600"/>
              </a:spcAft>
            </a:pPr>
            <a:r>
              <a:rPr lang="en-ZA" sz="2400" dirty="0">
                <a:solidFill>
                  <a:schemeClr val="tx1"/>
                </a:solidFill>
              </a:rPr>
              <a:t>STANDARDIZE across the entire </a:t>
            </a:r>
            <a:r>
              <a:rPr lang="en-ZA" sz="2400" dirty="0" smtClean="0">
                <a:solidFill>
                  <a:schemeClr val="tx1"/>
                </a:solidFill>
              </a:rPr>
              <a:t>system</a:t>
            </a:r>
            <a:endParaRPr lang="en-ZA" sz="2400" dirty="0">
              <a:solidFill>
                <a:schemeClr val="tx1"/>
              </a:solidFill>
            </a:endParaRPr>
          </a:p>
        </p:txBody>
      </p:sp>
      <p:pic>
        <p:nvPicPr>
          <p:cNvPr id="6" name="Picture Placeholder 7" descr="Abstract polygon architecture" title="Abstract polygon architecture">
            <a:extLst>
              <a:ext uri="{FF2B5EF4-FFF2-40B4-BE49-F238E27FC236}">
                <a16:creationId xmlns:a16="http://schemas.microsoft.com/office/drawing/2014/main" xmlns="" id="{DA7943F9-B739-42DB-8439-2892A8140FC7}"/>
              </a:ext>
            </a:extLst>
          </p:cNvPr>
          <p:cNvPicPr>
            <a:picLocks noChangeAspect="1"/>
          </p:cNvPicPr>
          <p:nvPr/>
        </p:nvPicPr>
        <p:blipFill>
          <a:blip r:embed="rId2"/>
          <a:srcRect t="56" b="56"/>
          <a:stretch>
            <a:fillRect/>
          </a:stretch>
        </p:blipFill>
        <p:spPr>
          <a:xfrm>
            <a:off x="6769100" y="144000"/>
            <a:ext cx="5280100" cy="6714000"/>
          </a:xfrm>
          <a:prstGeom prst="rect">
            <a:avLst/>
          </a:prstGeom>
        </p:spPr>
      </p:pic>
      <p:sp>
        <p:nvSpPr>
          <p:cNvPr id="7" name="Title 1">
            <a:extLst>
              <a:ext uri="{FF2B5EF4-FFF2-40B4-BE49-F238E27FC236}">
                <a16:creationId xmlns:a16="http://schemas.microsoft.com/office/drawing/2014/main" xmlns="" id="{3560F281-4FF6-4617-A809-AC9C15ECF18A}"/>
              </a:ext>
            </a:extLst>
          </p:cNvPr>
          <p:cNvSpPr txBox="1">
            <a:spLocks/>
          </p:cNvSpPr>
          <p:nvPr/>
        </p:nvSpPr>
        <p:spPr>
          <a:xfrm>
            <a:off x="7493000" y="3243864"/>
            <a:ext cx="3836200" cy="304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smtClean="0">
                <a:solidFill>
                  <a:schemeClr val="bg1"/>
                </a:solidFill>
              </a:rPr>
              <a:t>About Us</a:t>
            </a:r>
          </a:p>
          <a:p>
            <a:endParaRPr lang="en-ZA" dirty="0">
              <a:solidFill>
                <a:schemeClr val="bg1"/>
              </a:solidFill>
            </a:endParaRPr>
          </a:p>
          <a:p>
            <a:endParaRPr lang="en-ZA" dirty="0" smtClean="0">
              <a:solidFill>
                <a:schemeClr val="bg1"/>
              </a:solidFill>
            </a:endParaRPr>
          </a:p>
          <a:p>
            <a:endParaRPr lang="en-ZA" dirty="0">
              <a:solidFill>
                <a:schemeClr val="bg1"/>
              </a:solidFill>
            </a:endParaRPr>
          </a:p>
          <a:p>
            <a:endParaRPr lang="en-ZA" dirty="0">
              <a:solidFill>
                <a:schemeClr val="bg1"/>
              </a:solidFill>
            </a:endParaRPr>
          </a:p>
        </p:txBody>
      </p:sp>
      <p:sp>
        <p:nvSpPr>
          <p:cNvPr id="8" name="Subtitle 24">
            <a:extLst>
              <a:ext uri="{FF2B5EF4-FFF2-40B4-BE49-F238E27FC236}">
                <a16:creationId xmlns:a16="http://schemas.microsoft.com/office/drawing/2014/main" xmlns="" id="{66EEB513-467F-4991-82EC-AD68FC13249F}"/>
              </a:ext>
            </a:extLst>
          </p:cNvPr>
          <p:cNvSpPr txBox="1">
            <a:spLocks/>
          </p:cNvSpPr>
          <p:nvPr/>
        </p:nvSpPr>
        <p:spPr>
          <a:xfrm>
            <a:off x="7493000" y="5145631"/>
            <a:ext cx="3836200" cy="1142632"/>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b="1" dirty="0" smtClean="0">
                <a:solidFill>
                  <a:schemeClr val="bg1"/>
                </a:solidFill>
              </a:rPr>
              <a:t>What do we do?</a:t>
            </a:r>
          </a:p>
          <a:p>
            <a:r>
              <a:rPr lang="en-ZA" sz="2400" b="1" dirty="0" smtClean="0">
                <a:solidFill>
                  <a:schemeClr val="bg1"/>
                </a:solidFill>
              </a:rPr>
              <a:t>Medical Staff Services</a:t>
            </a:r>
            <a:endParaRPr lang="en-ZA" sz="2400" b="1" dirty="0">
              <a:solidFill>
                <a:schemeClr val="bg1"/>
              </a:solidFill>
            </a:endParaRPr>
          </a:p>
        </p:txBody>
      </p:sp>
    </p:spTree>
    <p:extLst>
      <p:ext uri="{BB962C8B-B14F-4D97-AF65-F5344CB8AC3E}">
        <p14:creationId xmlns:p14="http://schemas.microsoft.com/office/powerpoint/2010/main" val="1614214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When does Onboarding Begins?</a:t>
            </a:r>
            <a:endParaRPr lang="en-US" b="1" dirty="0">
              <a:solidFill>
                <a:srgbClr val="002060"/>
              </a:solidFill>
            </a:endParaRPr>
          </a:p>
        </p:txBody>
      </p:sp>
      <p:sp>
        <p:nvSpPr>
          <p:cNvPr id="4" name="Content Placeholder 2"/>
          <p:cNvSpPr txBox="1">
            <a:spLocks noGrp="1"/>
          </p:cNvSpPr>
          <p:nvPr>
            <p:ph idx="1"/>
          </p:nvPr>
        </p:nvSpPr>
        <p:spPr>
          <a:xfrm>
            <a:off x="1091820" y="1825625"/>
            <a:ext cx="996286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As soon as the provider has given a verbal consent – Hiring team</a:t>
            </a:r>
          </a:p>
          <a:p>
            <a:r>
              <a:rPr lang="en-US" dirty="0" smtClean="0"/>
              <a:t>If you wait for contract to be signed, the provider has lost time to be on-boarded – Legal/Contract team</a:t>
            </a:r>
          </a:p>
          <a:p>
            <a:r>
              <a:rPr lang="en-US" dirty="0" smtClean="0"/>
              <a:t>60-75 days to process a file prior to Credentials Committee </a:t>
            </a:r>
          </a:p>
          <a:p>
            <a:r>
              <a:rPr lang="en-US" dirty="0" smtClean="0"/>
              <a:t>Takes 90-120 days for a health plans to approve an application</a:t>
            </a:r>
          </a:p>
          <a:p>
            <a:r>
              <a:rPr lang="en-US" dirty="0" err="1" smtClean="0"/>
              <a:t>CAQH</a:t>
            </a:r>
            <a:r>
              <a:rPr lang="en-US" dirty="0" smtClean="0"/>
              <a:t> must be updated prior to submitting any health plan applications – intake form to be completed by recruiters</a:t>
            </a:r>
          </a:p>
          <a:p>
            <a:r>
              <a:rPr lang="en-US" dirty="0" smtClean="0">
                <a:solidFill>
                  <a:srgbClr val="FF0000"/>
                </a:solidFill>
              </a:rPr>
              <a:t>Objective: Enrollment effective date MUST be start date – </a:t>
            </a:r>
            <a:r>
              <a:rPr lang="en-US" sz="1800" dirty="0" err="1" smtClean="0">
                <a:solidFill>
                  <a:srgbClr val="FF0000"/>
                </a:solidFill>
              </a:rPr>
              <a:t>Mcare</a:t>
            </a:r>
            <a:r>
              <a:rPr lang="en-US" sz="1800" dirty="0" smtClean="0">
                <a:solidFill>
                  <a:srgbClr val="FF0000"/>
                </a:solidFill>
              </a:rPr>
              <a:t>/</a:t>
            </a:r>
            <a:r>
              <a:rPr lang="en-US" sz="1800" dirty="0" err="1" smtClean="0">
                <a:solidFill>
                  <a:srgbClr val="FF0000"/>
                </a:solidFill>
              </a:rPr>
              <a:t>Mcaid</a:t>
            </a:r>
            <a:endParaRPr lang="en-US" dirty="0" smtClean="0">
              <a:solidFill>
                <a:srgbClr val="FF0000"/>
              </a:solidFill>
            </a:endParaRPr>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1362607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6697FA-3EBE-40F8-A56E-866D60978252}"/>
              </a:ext>
            </a:extLst>
          </p:cNvPr>
          <p:cNvPicPr>
            <a:picLocks noChangeAspect="1"/>
          </p:cNvPicPr>
          <p:nvPr/>
        </p:nvPicPr>
        <p:blipFill>
          <a:blip r:embed="rId2"/>
          <a:stretch>
            <a:fillRect/>
          </a:stretch>
        </p:blipFill>
        <p:spPr>
          <a:xfrm>
            <a:off x="2187425" y="0"/>
            <a:ext cx="9810158" cy="6761869"/>
          </a:xfrm>
          <a:prstGeom prst="rect">
            <a:avLst/>
          </a:prstGeom>
        </p:spPr>
      </p:pic>
      <p:sp>
        <p:nvSpPr>
          <p:cNvPr id="3" name="Title 1"/>
          <p:cNvSpPr txBox="1">
            <a:spLocks/>
          </p:cNvSpPr>
          <p:nvPr/>
        </p:nvSpPr>
        <p:spPr>
          <a:xfrm rot="16200000">
            <a:off x="-1922061" y="2824219"/>
            <a:ext cx="596407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2060"/>
                </a:solidFill>
              </a:rPr>
              <a:t>Example of implemented process</a:t>
            </a:r>
            <a:endParaRPr lang="en-US" b="1" dirty="0">
              <a:solidFill>
                <a:srgbClr val="002060"/>
              </a:solidFill>
            </a:endParaRPr>
          </a:p>
        </p:txBody>
      </p:sp>
    </p:spTree>
    <p:extLst>
      <p:ext uri="{BB962C8B-B14F-4D97-AF65-F5344CB8AC3E}">
        <p14:creationId xmlns:p14="http://schemas.microsoft.com/office/powerpoint/2010/main" val="4250604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190205"/>
            <a:ext cx="11354937" cy="942560"/>
          </a:xfrm>
        </p:spPr>
        <p:txBody>
          <a:bodyPr>
            <a:normAutofit/>
          </a:bodyPr>
          <a:lstStyle/>
          <a:p>
            <a:r>
              <a:rPr lang="en-US" b="1" dirty="0" smtClean="0">
                <a:solidFill>
                  <a:srgbClr val="002060"/>
                </a:solidFill>
              </a:rPr>
              <a:t>Example of Cred2bill impact on payer enrollment </a:t>
            </a:r>
            <a:endParaRPr lang="en-US" b="1" dirty="0">
              <a:solidFill>
                <a:srgbClr val="002060"/>
              </a:solidFill>
            </a:endParaRPr>
          </a:p>
        </p:txBody>
      </p:sp>
      <p:pic>
        <p:nvPicPr>
          <p:cNvPr id="7" name="Picture 6"/>
          <p:cNvPicPr>
            <a:picLocks noChangeAspect="1"/>
          </p:cNvPicPr>
          <p:nvPr/>
        </p:nvPicPr>
        <p:blipFill>
          <a:blip r:embed="rId2"/>
          <a:stretch>
            <a:fillRect/>
          </a:stretch>
        </p:blipFill>
        <p:spPr>
          <a:xfrm>
            <a:off x="1514902" y="1132765"/>
            <a:ext cx="9799093" cy="5604901"/>
          </a:xfrm>
          <a:prstGeom prst="rect">
            <a:avLst/>
          </a:prstGeom>
        </p:spPr>
      </p:pic>
    </p:spTree>
    <p:extLst>
      <p:ext uri="{BB962C8B-B14F-4D97-AF65-F5344CB8AC3E}">
        <p14:creationId xmlns:p14="http://schemas.microsoft.com/office/powerpoint/2010/main" val="3142817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1127</Words>
  <Application>Microsoft Office PowerPoint</Application>
  <PresentationFormat>Custom</PresentationFormat>
  <Paragraphs>113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Who should be part of this…. Be effective and seamless</vt:lpstr>
      <vt:lpstr>PowerPoint Presentation</vt:lpstr>
      <vt:lpstr>Payer Enrollment</vt:lpstr>
      <vt:lpstr>Medical Staff Services</vt:lpstr>
      <vt:lpstr>When does Onboarding Begins?</vt:lpstr>
      <vt:lpstr>PowerPoint Presentation</vt:lpstr>
      <vt:lpstr>Example of Cred2bill impact on payer enrollment </vt:lpstr>
      <vt:lpstr>Turnaround Times in 2019 for Client A</vt:lpstr>
      <vt:lpstr>Did you know?</vt:lpstr>
      <vt:lpstr>PowerPoint Presentation</vt:lpstr>
      <vt:lpstr>Competency and Quality Management</vt:lpstr>
      <vt:lpstr>Components of peer review</vt:lpstr>
      <vt:lpstr>What components are not part of a peer review</vt:lpstr>
      <vt:lpstr>PowerPoint Presentation</vt:lpstr>
    </vt:vector>
  </TitlesOfParts>
  <Company>EMP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Basudhaa Dasgupta</dc:creator>
  <cp:lastModifiedBy>Empl7543</cp:lastModifiedBy>
  <cp:revision>10</cp:revision>
  <dcterms:created xsi:type="dcterms:W3CDTF">2020-08-02T01:42:58Z</dcterms:created>
  <dcterms:modified xsi:type="dcterms:W3CDTF">2020-08-10T16:46:52Z</dcterms:modified>
</cp:coreProperties>
</file>